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2"/>
  </p:notesMasterIdLst>
  <p:sldIdLst>
    <p:sldId id="274" r:id="rId5"/>
    <p:sldId id="288" r:id="rId6"/>
    <p:sldId id="280" r:id="rId7"/>
    <p:sldId id="278" r:id="rId8"/>
    <p:sldId id="282" r:id="rId9"/>
    <p:sldId id="415" r:id="rId10"/>
    <p:sldId id="281" r:id="rId11"/>
    <p:sldId id="309" r:id="rId12"/>
    <p:sldId id="310" r:id="rId13"/>
    <p:sldId id="290" r:id="rId14"/>
    <p:sldId id="308" r:id="rId15"/>
    <p:sldId id="307" r:id="rId16"/>
    <p:sldId id="414" r:id="rId17"/>
    <p:sldId id="279" r:id="rId18"/>
    <p:sldId id="363" r:id="rId19"/>
    <p:sldId id="304" r:id="rId20"/>
    <p:sldId id="305" r:id="rId21"/>
    <p:sldId id="328" r:id="rId22"/>
    <p:sldId id="332" r:id="rId23"/>
    <p:sldId id="331" r:id="rId24"/>
    <p:sldId id="339" r:id="rId25"/>
    <p:sldId id="336" r:id="rId26"/>
    <p:sldId id="338" r:id="rId27"/>
    <p:sldId id="337" r:id="rId28"/>
    <p:sldId id="333" r:id="rId29"/>
    <p:sldId id="340" r:id="rId30"/>
    <p:sldId id="342" r:id="rId31"/>
    <p:sldId id="341" r:id="rId32"/>
    <p:sldId id="343" r:id="rId33"/>
    <p:sldId id="345" r:id="rId34"/>
    <p:sldId id="346" r:id="rId35"/>
    <p:sldId id="344" r:id="rId36"/>
    <p:sldId id="352" r:id="rId37"/>
    <p:sldId id="276" r:id="rId38"/>
    <p:sldId id="272" r:id="rId39"/>
    <p:sldId id="416" r:id="rId40"/>
    <p:sldId id="271"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248" userDrawn="1">
          <p15:clr>
            <a:srgbClr val="A4A3A4"/>
          </p15:clr>
        </p15:guide>
        <p15:guide id="2" pos="168"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Schwendner" initials="HS" lastIdx="3" clrIdx="0">
    <p:extLst>
      <p:ext uri="{19B8F6BF-5375-455C-9EA6-DF929625EA0E}">
        <p15:presenceInfo xmlns:p15="http://schemas.microsoft.com/office/powerpoint/2012/main" userId="S::hschwendner@sfglife.com::74cb8af6-f147-47b0-9ba2-680d28be00cf" providerId="AD"/>
      </p:ext>
    </p:extLst>
  </p:cmAuthor>
  <p:cmAuthor id="2" name="Elizabeth Garifo" initials="EG" lastIdx="1" clrIdx="1">
    <p:extLst>
      <p:ext uri="{19B8F6BF-5375-455C-9EA6-DF929625EA0E}">
        <p15:presenceInfo xmlns:p15="http://schemas.microsoft.com/office/powerpoint/2012/main" userId="S::egarifo@sfglife.com::a95f6022-1c3a-4258-b427-8f7bc2e80f5f"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CBDF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070" autoAdjust="0"/>
    <p:restoredTop sz="94660"/>
  </p:normalViewPr>
  <p:slideViewPr>
    <p:cSldViewPr snapToGrid="0">
      <p:cViewPr>
        <p:scale>
          <a:sx n="82" d="100"/>
          <a:sy n="82" d="100"/>
        </p:scale>
        <p:origin x="905" y="53"/>
      </p:cViewPr>
      <p:guideLst>
        <p:guide orient="horz" pos="4248"/>
        <p:guide pos="168"/>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commentAuthors" Target="commen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AECA46E-255C-451C-BB2F-25BD50DED00F}" type="datetimeFigureOut">
              <a:rPr lang="en-US" smtClean="0"/>
              <a:t>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503601C-16F5-4E6E-8756-DBCBA538A502}" type="slidenum">
              <a:rPr lang="en-US" smtClean="0"/>
              <a:t>‹#›</a:t>
            </a:fld>
            <a:endParaRPr lang="en-US"/>
          </a:p>
        </p:txBody>
      </p:sp>
    </p:spTree>
    <p:extLst>
      <p:ext uri="{BB962C8B-B14F-4D97-AF65-F5344CB8AC3E}">
        <p14:creationId xmlns:p14="http://schemas.microsoft.com/office/powerpoint/2010/main" val="14994172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03601C-16F5-4E6E-8756-DBCBA538A502}" type="slidenum">
              <a:rPr lang="en-US" smtClean="0"/>
              <a:t>2</a:t>
            </a:fld>
            <a:endParaRPr lang="en-US"/>
          </a:p>
        </p:txBody>
      </p:sp>
    </p:spTree>
    <p:extLst>
      <p:ext uri="{BB962C8B-B14F-4D97-AF65-F5344CB8AC3E}">
        <p14:creationId xmlns:p14="http://schemas.microsoft.com/office/powerpoint/2010/main" val="20355603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D503601C-16F5-4E6E-8756-DBCBA538A502}" type="slidenum">
              <a:rPr lang="en-US" smtClean="0"/>
              <a:t>3</a:t>
            </a:fld>
            <a:endParaRPr lang="en-US"/>
          </a:p>
        </p:txBody>
      </p:sp>
    </p:spTree>
    <p:extLst>
      <p:ext uri="{BB962C8B-B14F-4D97-AF65-F5344CB8AC3E}">
        <p14:creationId xmlns:p14="http://schemas.microsoft.com/office/powerpoint/2010/main" val="18126317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DD909E81-18D0-41AE-B36D-76E3941E08B0}"/>
              </a:ext>
            </a:extLst>
          </p:cNvPr>
          <p:cNvSpPr>
            <a:spLocks noGrp="1"/>
          </p:cNvSpPr>
          <p:nvPr>
            <p:ph type="body" sz="quarter" idx="10" hasCustomPrompt="1"/>
          </p:nvPr>
        </p:nvSpPr>
        <p:spPr>
          <a:xfrm>
            <a:off x="1905001" y="4725081"/>
            <a:ext cx="4713288" cy="337458"/>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a:t>Type Name Here</a:t>
            </a:r>
          </a:p>
        </p:txBody>
      </p:sp>
    </p:spTree>
    <p:extLst>
      <p:ext uri="{BB962C8B-B14F-4D97-AF65-F5344CB8AC3E}">
        <p14:creationId xmlns:p14="http://schemas.microsoft.com/office/powerpoint/2010/main" val="3999861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1A8195-B3B3-498D-A23A-E39AF00EEB3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5EBD2A7-B3CC-41F7-A0C8-880BE15A18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1BF018-22FF-4CDC-859E-0A7D0D5E0E0A}"/>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5" name="Footer Placeholder 4">
            <a:extLst>
              <a:ext uri="{FF2B5EF4-FFF2-40B4-BE49-F238E27FC236}">
                <a16:creationId xmlns:a16="http://schemas.microsoft.com/office/drawing/2014/main" id="{5976B224-91B2-4E7F-853B-A1E139538F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A7E8C8-1C84-43BD-AE60-A5FD0FC9DF7A}"/>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600670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E75AF94-7388-4F60-850A-4953C03E294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D051091-B7E7-493D-AEDB-FABEFD6AF4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69D5A5-626E-480B-8767-A96E927640A0}"/>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5" name="Footer Placeholder 4">
            <a:extLst>
              <a:ext uri="{FF2B5EF4-FFF2-40B4-BE49-F238E27FC236}">
                <a16:creationId xmlns:a16="http://schemas.microsoft.com/office/drawing/2014/main" id="{9F3AB6B4-8CD6-4415-9514-7EAD3200D7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163F862-6F6E-4077-B17B-213E6731D427}"/>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7735576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8388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922F3-9A53-4558-A206-761BBF2EFE5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9F62B47-70B9-4571-8281-18FB34B44F8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28867C7-0C4E-4FD2-B698-497FE7862353}"/>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5" name="Footer Placeholder 4">
            <a:extLst>
              <a:ext uri="{FF2B5EF4-FFF2-40B4-BE49-F238E27FC236}">
                <a16:creationId xmlns:a16="http://schemas.microsoft.com/office/drawing/2014/main" id="{AE9DCB78-B4F6-483D-BFEC-59F701D0B78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3E33A4-87CA-441B-BC41-24ED8F7B62D5}"/>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15229611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DA7B53-B857-407D-BFB0-5A7F3164B94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285D2E-A9EE-48E7-85A0-89461844A99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49D43FE4-7F53-441A-84AD-9A96EB6B38D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418CC5D-7BEE-4D8A-A661-D11BB2966722}"/>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6" name="Footer Placeholder 5">
            <a:extLst>
              <a:ext uri="{FF2B5EF4-FFF2-40B4-BE49-F238E27FC236}">
                <a16:creationId xmlns:a16="http://schemas.microsoft.com/office/drawing/2014/main" id="{DB04C442-F390-4B47-A605-AFE1B25F471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8B760-6919-4234-A302-1D397D95204F}"/>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9323602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A5E459-AA63-465A-9C7C-7F9B8C8235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3E2FED6-D832-4617-A859-293D4C5B61E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CDF6FD3-D6D6-479B-B42C-F8DC441DE7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D25A1A4-A73E-4B83-B33F-2F4EF2DA48B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8719C07-CA53-40B6-9B8C-67B25DD9376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FDA8A92-577F-4608-BEDF-E0181D8E66A2}"/>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8" name="Footer Placeholder 7">
            <a:extLst>
              <a:ext uri="{FF2B5EF4-FFF2-40B4-BE49-F238E27FC236}">
                <a16:creationId xmlns:a16="http://schemas.microsoft.com/office/drawing/2014/main" id="{602C1832-0A83-4151-91CB-36B473961FC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462493C-41BD-4290-AE34-315E5FF01620}"/>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41078923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6315DC-124D-4018-AB6D-312B60C413D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EBFF102-37D8-4DE7-B410-38B76A17C0C3}"/>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4" name="Footer Placeholder 3">
            <a:extLst>
              <a:ext uri="{FF2B5EF4-FFF2-40B4-BE49-F238E27FC236}">
                <a16:creationId xmlns:a16="http://schemas.microsoft.com/office/drawing/2014/main" id="{7450B836-A623-4766-A91C-A26F50AEAE3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CBB3FA0-DF3C-4267-B615-C06808014169}"/>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41614176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C209979-2DF8-4251-84E0-CC58A0FA09C9}"/>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3" name="Footer Placeholder 2">
            <a:extLst>
              <a:ext uri="{FF2B5EF4-FFF2-40B4-BE49-F238E27FC236}">
                <a16:creationId xmlns:a16="http://schemas.microsoft.com/office/drawing/2014/main" id="{F80E070D-734C-4575-A645-ECE37388505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BC4E0575-4949-4FCA-A9D9-2BAC9E8D1922}"/>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32171937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3F3CA7-C091-4695-A792-4C3AD50F58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7E53A45-62F4-4FB6-9ED8-BE0D423FB94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67D67FA-1258-4E7A-A07B-E8795AD84E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D6829B7-7ECE-41D3-A06E-12A35B619B0E}"/>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6" name="Footer Placeholder 5">
            <a:extLst>
              <a:ext uri="{FF2B5EF4-FFF2-40B4-BE49-F238E27FC236}">
                <a16:creationId xmlns:a16="http://schemas.microsoft.com/office/drawing/2014/main" id="{3FF1B8E6-5156-40C1-8374-95C52ACF06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F05559C-8836-4D58-8A0B-B223D47CC693}"/>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28492292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CFB893-7EEF-419E-87FD-B191A848394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5FEEBFD-D84F-436F-9E5F-DE74EE1A39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A00E99D-BD25-46DF-BE10-EDF2A36A31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1CA87B5-A5B8-4218-92E3-864732F1C750}"/>
              </a:ext>
            </a:extLst>
          </p:cNvPr>
          <p:cNvSpPr>
            <a:spLocks noGrp="1"/>
          </p:cNvSpPr>
          <p:nvPr>
            <p:ph type="dt" sz="half" idx="10"/>
          </p:nvPr>
        </p:nvSpPr>
        <p:spPr/>
        <p:txBody>
          <a:bodyPr/>
          <a:lstStyle/>
          <a:p>
            <a:fld id="{DA46DE2A-439D-4B02-88B1-87B0234C3E35}" type="datetimeFigureOut">
              <a:rPr lang="en-US" smtClean="0"/>
              <a:t>2/4/2021</a:t>
            </a:fld>
            <a:endParaRPr lang="en-US"/>
          </a:p>
        </p:txBody>
      </p:sp>
      <p:sp>
        <p:nvSpPr>
          <p:cNvPr id="6" name="Footer Placeholder 5">
            <a:extLst>
              <a:ext uri="{FF2B5EF4-FFF2-40B4-BE49-F238E27FC236}">
                <a16:creationId xmlns:a16="http://schemas.microsoft.com/office/drawing/2014/main" id="{6AF75976-7B25-4D15-9EFB-4B97B8AE0A3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019F12A-C56F-4576-9D9A-DEEC9F08F6B7}"/>
              </a:ext>
            </a:extLst>
          </p:cNvPr>
          <p:cNvSpPr>
            <a:spLocks noGrp="1"/>
          </p:cNvSpPr>
          <p:nvPr>
            <p:ph type="sldNum" sz="quarter" idx="12"/>
          </p:nvPr>
        </p:nvSpPr>
        <p:spPr/>
        <p:txBody>
          <a:bodyPr/>
          <a:lstStyle/>
          <a:p>
            <a:fld id="{9C3E6A84-CC07-4E3B-80F7-AE6A41D61165}" type="slidenum">
              <a:rPr lang="en-US" smtClean="0"/>
              <a:t>‹#›</a:t>
            </a:fld>
            <a:endParaRPr lang="en-US"/>
          </a:p>
        </p:txBody>
      </p:sp>
    </p:spTree>
    <p:extLst>
      <p:ext uri="{BB962C8B-B14F-4D97-AF65-F5344CB8AC3E}">
        <p14:creationId xmlns:p14="http://schemas.microsoft.com/office/powerpoint/2010/main" val="3411991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5FE443-D772-4B9C-998B-D7A9AA3BDE9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D39058A-723C-4652-BC10-ABB24E83B0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Text</a:t>
            </a:r>
          </a:p>
          <a:p>
            <a:pPr lvl="0"/>
            <a:endParaRPr lang="en-US"/>
          </a:p>
        </p:txBody>
      </p:sp>
      <p:sp>
        <p:nvSpPr>
          <p:cNvPr id="4" name="Date Placeholder 3">
            <a:extLst>
              <a:ext uri="{FF2B5EF4-FFF2-40B4-BE49-F238E27FC236}">
                <a16:creationId xmlns:a16="http://schemas.microsoft.com/office/drawing/2014/main" id="{DA19D078-45B8-457F-8F3A-CCB4C876FA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46DE2A-439D-4B02-88B1-87B0234C3E35}" type="datetimeFigureOut">
              <a:rPr lang="en-US" smtClean="0"/>
              <a:t>2/4/2021</a:t>
            </a:fld>
            <a:endParaRPr lang="en-US"/>
          </a:p>
        </p:txBody>
      </p:sp>
      <p:sp>
        <p:nvSpPr>
          <p:cNvPr id="5" name="Footer Placeholder 4">
            <a:extLst>
              <a:ext uri="{FF2B5EF4-FFF2-40B4-BE49-F238E27FC236}">
                <a16:creationId xmlns:a16="http://schemas.microsoft.com/office/drawing/2014/main" id="{E0680C7C-906D-4312-95CA-C6F5F050E6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CE3BC9-6CA9-446A-A2B0-0753D8EA6F1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C3E6A84-CC07-4E3B-80F7-AE6A41D61165}" type="slidenum">
              <a:rPr lang="en-US" smtClean="0"/>
              <a:t>‹#›</a:t>
            </a:fld>
            <a:endParaRPr lang="en-US"/>
          </a:p>
        </p:txBody>
      </p:sp>
    </p:spTree>
    <p:extLst>
      <p:ext uri="{BB962C8B-B14F-4D97-AF65-F5344CB8AC3E}">
        <p14:creationId xmlns:p14="http://schemas.microsoft.com/office/powerpoint/2010/main" val="139481977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lumMod val="50000"/>
            </a:schemeClr>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lumMod val="50000"/>
            </a:schemeClr>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jp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sv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4.sv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Layout" Target="../slideLayouts/slideLayout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4.svg"/></Relationships>
</file>

<file path=ppt/slides/_rels/slide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8.sv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10.svg"/></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icture containing bird&#10;&#10;Description automatically generated">
            <a:extLst>
              <a:ext uri="{FF2B5EF4-FFF2-40B4-BE49-F238E27FC236}">
                <a16:creationId xmlns:a16="http://schemas.microsoft.com/office/drawing/2014/main" id="{792F362C-F124-48CD-A98C-B675D9E6F4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TextBox 5">
            <a:extLst>
              <a:ext uri="{FF2B5EF4-FFF2-40B4-BE49-F238E27FC236}">
                <a16:creationId xmlns:a16="http://schemas.microsoft.com/office/drawing/2014/main" id="{24DEA801-C71E-4CCF-9412-2D5D2831E766}"/>
              </a:ext>
            </a:extLst>
          </p:cNvPr>
          <p:cNvSpPr txBox="1"/>
          <p:nvPr/>
        </p:nvSpPr>
        <p:spPr>
          <a:xfrm>
            <a:off x="646409" y="1263112"/>
            <a:ext cx="9895667" cy="3323987"/>
          </a:xfrm>
          <a:prstGeom prst="rect">
            <a:avLst/>
          </a:prstGeom>
          <a:noFill/>
        </p:spPr>
        <p:txBody>
          <a:bodyPr wrap="square" rtlCol="0">
            <a:spAutoFit/>
          </a:bodyPr>
          <a:lstStyle/>
          <a:p>
            <a:r>
              <a:rPr lang="en-US" sz="9600" b="1" dirty="0">
                <a:solidFill>
                  <a:schemeClr val="bg1"/>
                </a:solidFill>
                <a:latin typeface="Arial Black" panose="020B0A04020102020204" pitchFamily="34" charset="0"/>
              </a:rPr>
              <a:t>Mortgage Protection</a:t>
            </a:r>
          </a:p>
          <a:p>
            <a:endParaRPr lang="en-US" dirty="0"/>
          </a:p>
        </p:txBody>
      </p:sp>
      <p:sp>
        <p:nvSpPr>
          <p:cNvPr id="7" name="Rectangle 6">
            <a:extLst>
              <a:ext uri="{FF2B5EF4-FFF2-40B4-BE49-F238E27FC236}">
                <a16:creationId xmlns:a16="http://schemas.microsoft.com/office/drawing/2014/main" id="{6E7BE5D6-2135-4BCB-BC7B-E92D891D2564}"/>
              </a:ext>
            </a:extLst>
          </p:cNvPr>
          <p:cNvSpPr/>
          <p:nvPr/>
        </p:nvSpPr>
        <p:spPr>
          <a:xfrm>
            <a:off x="824964" y="4138048"/>
            <a:ext cx="1174318" cy="154984"/>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886F7FCD-5A3B-4CB6-970E-19F380429A66}"/>
              </a:ext>
            </a:extLst>
          </p:cNvPr>
          <p:cNvSpPr txBox="1"/>
          <p:nvPr/>
        </p:nvSpPr>
        <p:spPr>
          <a:xfrm>
            <a:off x="716151" y="4441309"/>
            <a:ext cx="9895667" cy="461665"/>
          </a:xfrm>
          <a:prstGeom prst="rect">
            <a:avLst/>
          </a:prstGeom>
          <a:noFill/>
        </p:spPr>
        <p:txBody>
          <a:bodyPr wrap="square" rtlCol="0">
            <a:spAutoFit/>
          </a:bodyPr>
          <a:lstStyle/>
          <a:p>
            <a:r>
              <a:rPr lang="en-US" sz="2400">
                <a:solidFill>
                  <a:schemeClr val="bg1"/>
                </a:solidFill>
                <a:latin typeface="Arial" panose="020B0604020202020204" pitchFamily="34" charset="0"/>
                <a:cs typeface="Arial" panose="020B0604020202020204" pitchFamily="34" charset="0"/>
              </a:rPr>
              <a:t>Protect Your Most Valuable Asset: Your Home</a:t>
            </a:r>
            <a:endParaRPr lang="en-US" sz="1400"/>
          </a:p>
        </p:txBody>
      </p:sp>
      <p:sp>
        <p:nvSpPr>
          <p:cNvPr id="9" name="TextBox 8">
            <a:extLst>
              <a:ext uri="{FF2B5EF4-FFF2-40B4-BE49-F238E27FC236}">
                <a16:creationId xmlns:a16="http://schemas.microsoft.com/office/drawing/2014/main" id="{F6B6903F-7797-4191-91B0-6C22E45CA802}"/>
              </a:ext>
            </a:extLst>
          </p:cNvPr>
          <p:cNvSpPr txBox="1"/>
          <p:nvPr/>
        </p:nvSpPr>
        <p:spPr>
          <a:xfrm>
            <a:off x="716151" y="5867400"/>
            <a:ext cx="5646549" cy="400110"/>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Agent Name:</a:t>
            </a:r>
          </a:p>
        </p:txBody>
      </p:sp>
      <p:sp>
        <p:nvSpPr>
          <p:cNvPr id="10" name="TextBox 9">
            <a:extLst>
              <a:ext uri="{FF2B5EF4-FFF2-40B4-BE49-F238E27FC236}">
                <a16:creationId xmlns:a16="http://schemas.microsoft.com/office/drawing/2014/main" id="{F9269342-9E76-42A5-8955-2CF2CC132E2C}"/>
              </a:ext>
            </a:extLst>
          </p:cNvPr>
          <p:cNvSpPr txBox="1"/>
          <p:nvPr/>
        </p:nvSpPr>
        <p:spPr>
          <a:xfrm>
            <a:off x="5257546" y="5867400"/>
            <a:ext cx="5646549" cy="400110"/>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State Appointment License ID #:</a:t>
            </a:r>
          </a:p>
        </p:txBody>
      </p:sp>
      <p:pic>
        <p:nvPicPr>
          <p:cNvPr id="12" name="Graphic 11">
            <a:extLst>
              <a:ext uri="{FF2B5EF4-FFF2-40B4-BE49-F238E27FC236}">
                <a16:creationId xmlns:a16="http://schemas.microsoft.com/office/drawing/2014/main" id="{703A7335-3D52-496A-B7B4-4447D658441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8642959" y="3301339"/>
            <a:ext cx="3088392" cy="2293549"/>
          </a:xfrm>
          <a:prstGeom prst="rect">
            <a:avLst/>
          </a:prstGeom>
        </p:spPr>
      </p:pic>
      <p:pic>
        <p:nvPicPr>
          <p:cNvPr id="11" name="Picture 10" descr="A large lawn in front of a house&#10;&#10;Description automatically generated">
            <a:extLst>
              <a:ext uri="{FF2B5EF4-FFF2-40B4-BE49-F238E27FC236}">
                <a16:creationId xmlns:a16="http://schemas.microsoft.com/office/drawing/2014/main" id="{692A16DC-EFC4-48E8-BAD3-364FAD82FA0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041133" y="3092936"/>
            <a:ext cx="3883877" cy="2589251"/>
          </a:xfrm>
          <a:prstGeom prst="rect">
            <a:avLst/>
          </a:prstGeom>
        </p:spPr>
      </p:pic>
    </p:spTree>
    <p:extLst>
      <p:ext uri="{BB962C8B-B14F-4D97-AF65-F5344CB8AC3E}">
        <p14:creationId xmlns:p14="http://schemas.microsoft.com/office/powerpoint/2010/main" val="339039360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2077741" cy="461665"/>
          </a:xfrm>
          <a:prstGeom prst="rect">
            <a:avLst/>
          </a:prstGeom>
          <a:noFill/>
        </p:spPr>
        <p:txBody>
          <a:bodyPr wrap="square" rtlCol="0">
            <a:spAutoFit/>
          </a:bodyPr>
          <a:lstStyle/>
          <a:p>
            <a:pPr algn="ctr"/>
            <a:r>
              <a:rPr lang="en-US" sz="2400" b="1" dirty="0">
                <a:solidFill>
                  <a:srgbClr val="00B050"/>
                </a:solidFill>
              </a:rPr>
              <a:t>If something happened, I want to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4708981"/>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r>
              <a:rPr lang="en-US" sz="2800" dirty="0">
                <a:solidFill>
                  <a:schemeClr val="accent3">
                    <a:lumMod val="75000"/>
                  </a:schemeClr>
                </a:solidFill>
              </a:rPr>
              <a:t>2. </a:t>
            </a:r>
            <a:r>
              <a:rPr lang="en-US" sz="2800" b="1" dirty="0">
                <a:solidFill>
                  <a:schemeClr val="accent3">
                    <a:lumMod val="75000"/>
                  </a:schemeClr>
                </a:solidFill>
              </a:rPr>
              <a:t>Income replacement for unexpected Death. </a:t>
            </a:r>
            <a:r>
              <a:rPr lang="en-US" sz="2800" dirty="0"/>
              <a:t>Work Life Insurance ________?</a:t>
            </a:r>
          </a:p>
          <a:p>
            <a:r>
              <a:rPr lang="en-US" sz="2800" dirty="0"/>
              <a:t>Do you OWN a policy?___________________ </a:t>
            </a:r>
            <a:r>
              <a:rPr lang="en-US" sz="2800" i="1" dirty="0"/>
              <a:t>If yes,</a:t>
            </a:r>
            <a:r>
              <a:rPr lang="en-US" sz="2800" dirty="0"/>
              <a:t> is it a whole life/Term Years remaining________ </a:t>
            </a:r>
            <a:r>
              <a:rPr lang="en-US" sz="2800" i="1" dirty="0"/>
              <a:t>if yes</a:t>
            </a:r>
            <a:r>
              <a:rPr lang="en-US" sz="2800" dirty="0"/>
              <a:t>, how many years of your income are replaced?______</a:t>
            </a:r>
          </a:p>
          <a:p>
            <a:endParaRPr lang="en-US" sz="2800" dirty="0"/>
          </a:p>
          <a:p>
            <a:pPr marL="342900" indent="-342900">
              <a:buAutoNum type="arabicPeriod" startAt="4"/>
            </a:pPr>
            <a:endParaRPr lang="en-US" sz="2800" dirty="0"/>
          </a:p>
          <a:p>
            <a:pPr marL="342900" indent="-342900">
              <a:buAutoNum type="arabicPeriod" startAt="4"/>
            </a:pPr>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12725123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9" y="611119"/>
            <a:ext cx="12192000" cy="461665"/>
          </a:xfrm>
          <a:prstGeom prst="rect">
            <a:avLst/>
          </a:prstGeom>
          <a:noFill/>
        </p:spPr>
        <p:txBody>
          <a:bodyPr wrap="square" rtlCol="0">
            <a:spAutoFit/>
          </a:bodyPr>
          <a:lstStyle/>
          <a:p>
            <a:pPr algn="ctr"/>
            <a:r>
              <a:rPr lang="en-US" sz="2400" b="1" dirty="0">
                <a:solidFill>
                  <a:srgbClr val="00B050"/>
                </a:solidFill>
              </a:rPr>
              <a:t>If something happened, I want to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6863417"/>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r>
              <a:rPr lang="en-US" sz="2800" dirty="0">
                <a:solidFill>
                  <a:schemeClr val="accent3">
                    <a:lumMod val="75000"/>
                  </a:schemeClr>
                </a:solidFill>
              </a:rPr>
              <a:t>2. </a:t>
            </a:r>
            <a:r>
              <a:rPr lang="en-US" sz="2800" b="1" dirty="0">
                <a:solidFill>
                  <a:schemeClr val="accent3">
                    <a:lumMod val="75000"/>
                  </a:schemeClr>
                </a:solidFill>
              </a:rPr>
              <a:t>Income replacement for unexpected Death. </a:t>
            </a:r>
            <a:r>
              <a:rPr lang="en-US" sz="2800" dirty="0"/>
              <a:t>Work Life Insurance ________?</a:t>
            </a:r>
          </a:p>
          <a:p>
            <a:r>
              <a:rPr lang="en-US" sz="2800" dirty="0"/>
              <a:t>Do you OWN a policy?___________________ </a:t>
            </a:r>
            <a:r>
              <a:rPr lang="en-US" sz="2800" i="1" dirty="0"/>
              <a:t>If yes,</a:t>
            </a:r>
            <a:r>
              <a:rPr lang="en-US" sz="2800" dirty="0"/>
              <a:t> is it a whole life/Term Years remaining________ </a:t>
            </a:r>
            <a:r>
              <a:rPr lang="en-US" sz="2800" i="1" dirty="0"/>
              <a:t>if yes</a:t>
            </a:r>
            <a:r>
              <a:rPr lang="en-US" sz="2800" dirty="0"/>
              <a:t>, how many years of your income are replaced?______</a:t>
            </a:r>
          </a:p>
          <a:p>
            <a:endParaRPr lang="en-US" sz="2800" dirty="0"/>
          </a:p>
          <a:p>
            <a:r>
              <a:rPr lang="en-US" sz="2800" dirty="0">
                <a:solidFill>
                  <a:schemeClr val="accent3">
                    <a:lumMod val="75000"/>
                  </a:schemeClr>
                </a:solidFill>
              </a:rPr>
              <a:t>3. </a:t>
            </a:r>
            <a:r>
              <a:rPr lang="en-US" sz="2800" b="1" dirty="0">
                <a:solidFill>
                  <a:schemeClr val="accent3">
                    <a:lumMod val="75000"/>
                  </a:schemeClr>
                </a:solidFill>
              </a:rPr>
              <a:t>Emergency/Retirement Savings. </a:t>
            </a:r>
            <a:r>
              <a:rPr lang="en-US" sz="2800" u="sng" dirty="0"/>
              <a:t>Where</a:t>
            </a:r>
            <a:r>
              <a:rPr lang="en-US" sz="2800" dirty="0"/>
              <a:t> are you saving? 401K plan/Savings or Both?_________  Saving account, how much are you SAFELY putting</a:t>
            </a:r>
          </a:p>
          <a:p>
            <a:r>
              <a:rPr lang="en-US" sz="2800" dirty="0"/>
              <a:t> away each month approximately ?___________</a:t>
            </a:r>
          </a:p>
          <a:p>
            <a:endParaRPr lang="en-US" sz="2800" dirty="0"/>
          </a:p>
          <a:p>
            <a:endParaRPr lang="en-US" sz="2800" dirty="0"/>
          </a:p>
          <a:p>
            <a:pPr marL="342900" indent="-342900">
              <a:buAutoNum type="arabicPeriod" startAt="4"/>
            </a:pPr>
            <a:endParaRPr lang="en-US" sz="2800" dirty="0"/>
          </a:p>
          <a:p>
            <a:pPr marL="342900" indent="-342900">
              <a:buAutoNum type="arabicPeriod" startAt="4"/>
            </a:pPr>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49699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2034564" cy="461665"/>
          </a:xfrm>
          <a:prstGeom prst="rect">
            <a:avLst/>
          </a:prstGeom>
          <a:noFill/>
        </p:spPr>
        <p:txBody>
          <a:bodyPr wrap="square" rtlCol="0">
            <a:spAutoFit/>
          </a:bodyPr>
          <a:lstStyle/>
          <a:p>
            <a:pPr algn="ctr"/>
            <a:r>
              <a:rPr lang="en-US" sz="2400" b="1" dirty="0">
                <a:solidFill>
                  <a:srgbClr val="00B050"/>
                </a:solidFill>
              </a:rPr>
              <a:t>If something happened, I want to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8156079"/>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r>
              <a:rPr lang="en-US" sz="2800" dirty="0">
                <a:solidFill>
                  <a:schemeClr val="accent3">
                    <a:lumMod val="75000"/>
                  </a:schemeClr>
                </a:solidFill>
              </a:rPr>
              <a:t>2. </a:t>
            </a:r>
            <a:r>
              <a:rPr lang="en-US" sz="2800" b="1" dirty="0">
                <a:solidFill>
                  <a:schemeClr val="accent3">
                    <a:lumMod val="75000"/>
                  </a:schemeClr>
                </a:solidFill>
              </a:rPr>
              <a:t>Income replacement for unexpected Death. </a:t>
            </a:r>
            <a:r>
              <a:rPr lang="en-US" sz="2800" dirty="0"/>
              <a:t>Work Life Insurance ________?</a:t>
            </a:r>
          </a:p>
          <a:p>
            <a:r>
              <a:rPr lang="en-US" sz="2800" dirty="0"/>
              <a:t>Do you OWN a policy?___________________ </a:t>
            </a:r>
            <a:r>
              <a:rPr lang="en-US" sz="2800" i="1" dirty="0"/>
              <a:t>If yes,</a:t>
            </a:r>
            <a:r>
              <a:rPr lang="en-US" sz="2800" dirty="0"/>
              <a:t> is it a whole life/Term Years remaining________ </a:t>
            </a:r>
            <a:r>
              <a:rPr lang="en-US" sz="2800" i="1" dirty="0"/>
              <a:t>if yes</a:t>
            </a:r>
            <a:r>
              <a:rPr lang="en-US" sz="2800" dirty="0"/>
              <a:t>, how many years of your income are replaced?______</a:t>
            </a:r>
          </a:p>
          <a:p>
            <a:endParaRPr lang="en-US" sz="2800" dirty="0"/>
          </a:p>
          <a:p>
            <a:r>
              <a:rPr lang="en-US" sz="2800" dirty="0">
                <a:solidFill>
                  <a:schemeClr val="accent3">
                    <a:lumMod val="75000"/>
                  </a:schemeClr>
                </a:solidFill>
              </a:rPr>
              <a:t>3. </a:t>
            </a:r>
            <a:r>
              <a:rPr lang="en-US" sz="2800" b="1" dirty="0">
                <a:solidFill>
                  <a:schemeClr val="accent3">
                    <a:lumMod val="75000"/>
                  </a:schemeClr>
                </a:solidFill>
              </a:rPr>
              <a:t>Emergency/Retirement Savings. </a:t>
            </a:r>
            <a:r>
              <a:rPr lang="en-US" sz="2800" u="sng" dirty="0"/>
              <a:t>Where</a:t>
            </a:r>
            <a:r>
              <a:rPr lang="en-US" sz="2800" dirty="0"/>
              <a:t> are you saving? 401K plan/Savings or Both?_________  Saving account, how much are you SAFELY putting</a:t>
            </a:r>
          </a:p>
          <a:p>
            <a:r>
              <a:rPr lang="en-US" sz="2800" dirty="0"/>
              <a:t> away each month approximately ?___________</a:t>
            </a:r>
          </a:p>
          <a:p>
            <a:endParaRPr lang="en-US" sz="2800" dirty="0"/>
          </a:p>
          <a:p>
            <a:pPr marL="342900" indent="-342900">
              <a:buAutoNum type="arabicPeriod" startAt="4"/>
            </a:pPr>
            <a:r>
              <a:rPr lang="en-US" sz="2800" b="1" dirty="0">
                <a:solidFill>
                  <a:schemeClr val="accent3">
                    <a:lumMod val="75000"/>
                  </a:schemeClr>
                </a:solidFill>
              </a:rPr>
              <a:t>Household Expenses</a:t>
            </a:r>
            <a:r>
              <a:rPr lang="en-US" sz="2800" b="1" dirty="0"/>
              <a:t>. </a:t>
            </a:r>
            <a:r>
              <a:rPr lang="en-US" sz="2800" dirty="0"/>
              <a:t>Mortgage $_______, Utilities, H.O.A. Electric +Water + Sewer, etc.. </a:t>
            </a:r>
          </a:p>
          <a:p>
            <a:r>
              <a:rPr lang="en-US" sz="2800" dirty="0"/>
              <a:t>Mortgage $____________+ Other Expenses = __________ x 12 =___________</a:t>
            </a:r>
          </a:p>
          <a:p>
            <a:endParaRPr lang="en-US" sz="2800" dirty="0"/>
          </a:p>
          <a:p>
            <a:pPr marL="342900" indent="-342900">
              <a:buAutoNum type="arabicPeriod" startAt="4"/>
            </a:pPr>
            <a:endParaRPr lang="en-US" sz="2800" dirty="0"/>
          </a:p>
          <a:p>
            <a:pPr marL="342900" indent="-342900">
              <a:buAutoNum type="arabicPeriod" startAt="4"/>
            </a:pPr>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28052642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2977" y="62537"/>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461931" y="0"/>
            <a:ext cx="10882183" cy="523220"/>
          </a:xfrm>
          <a:prstGeom prst="rect">
            <a:avLst/>
          </a:prstGeom>
        </p:spPr>
        <p:txBody>
          <a:bodyPr wrap="square">
            <a:spAutoFit/>
          </a:bodyPr>
          <a:lstStyle/>
          <a:p>
            <a:pPr algn="ctr"/>
            <a:r>
              <a:rPr lang="en-US" sz="2800" b="1" dirty="0">
                <a:solidFill>
                  <a:srgbClr val="FF0000"/>
                </a:solidFill>
                <a:latin typeface="Arial Black" panose="020B0A04020102020204" pitchFamily="34" charset="0"/>
              </a:rPr>
              <a:t>My Assessment</a:t>
            </a:r>
            <a:r>
              <a:rPr lang="en-US" sz="2800" b="1" dirty="0">
                <a:solidFill>
                  <a:srgbClr val="000000"/>
                </a:solidFill>
                <a:latin typeface="Arial Black" panose="020B0A04020102020204" pitchFamily="34" charset="0"/>
              </a:rPr>
              <a:t> </a:t>
            </a:r>
            <a:endParaRPr lang="en-US" sz="2800" dirty="0"/>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204226"/>
            <a:ext cx="11806046" cy="8586966"/>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p>
          <a:p>
            <a:r>
              <a:rPr lang="en-US" sz="2800" dirty="0"/>
              <a:t>Based on your income it appears that it would be difficult financially for _________________</a:t>
            </a:r>
          </a:p>
          <a:p>
            <a:r>
              <a:rPr lang="en-US" sz="2800" dirty="0">
                <a:solidFill>
                  <a:schemeClr val="accent3">
                    <a:lumMod val="75000"/>
                  </a:schemeClr>
                </a:solidFill>
              </a:rPr>
              <a:t>2. </a:t>
            </a:r>
            <a:r>
              <a:rPr lang="en-US" sz="2800" b="1" dirty="0">
                <a:solidFill>
                  <a:schemeClr val="accent3">
                    <a:lumMod val="75000"/>
                  </a:schemeClr>
                </a:solidFill>
              </a:rPr>
              <a:t>Current life </a:t>
            </a:r>
          </a:p>
          <a:p>
            <a:r>
              <a:rPr lang="en-US" sz="2800" dirty="0"/>
              <a:t>A. Work insurance -  not portable.  In some rare cases, it can be kept, but once you leave current employer, your group rates no longer apply.</a:t>
            </a:r>
          </a:p>
          <a:p>
            <a:r>
              <a:rPr lang="en-US" sz="2800" dirty="0"/>
              <a:t>B. Current life insurance  - would replace approx. ______yrs. of Income.</a:t>
            </a:r>
          </a:p>
          <a:p>
            <a:endParaRPr lang="en-US" sz="2800" dirty="0">
              <a:solidFill>
                <a:schemeClr val="accent3">
                  <a:lumMod val="75000"/>
                </a:schemeClr>
              </a:solidFill>
            </a:endParaRPr>
          </a:p>
          <a:p>
            <a:r>
              <a:rPr lang="en-US" sz="2800" dirty="0">
                <a:solidFill>
                  <a:schemeClr val="accent3">
                    <a:lumMod val="75000"/>
                  </a:schemeClr>
                </a:solidFill>
              </a:rPr>
              <a:t>3. </a:t>
            </a:r>
            <a:r>
              <a:rPr lang="en-US" sz="2800" b="1" dirty="0">
                <a:solidFill>
                  <a:schemeClr val="accent3">
                    <a:lumMod val="75000"/>
                  </a:schemeClr>
                </a:solidFill>
              </a:rPr>
              <a:t>Emergency/Retirement Savings. </a:t>
            </a:r>
          </a:p>
          <a:p>
            <a:r>
              <a:rPr lang="en-US" sz="2800" dirty="0"/>
              <a:t>A. 401K plan (not recommended for income replacement)  – Removal of Retirement Funds are taxed and penalized if taken out prior to a certain age.</a:t>
            </a:r>
          </a:p>
          <a:p>
            <a:r>
              <a:rPr lang="en-US" sz="2800" dirty="0"/>
              <a:t>B. Current savings account would cover how many months/years_______ comfortably if your spouse died unexpectedly</a:t>
            </a:r>
          </a:p>
          <a:p>
            <a:endParaRPr lang="en-US" sz="2800" dirty="0"/>
          </a:p>
          <a:p>
            <a:r>
              <a:rPr lang="en-US" sz="2800" dirty="0"/>
              <a:t>Recommendation:______________</a:t>
            </a:r>
          </a:p>
          <a:p>
            <a:endParaRPr lang="en-US" sz="2800" dirty="0"/>
          </a:p>
          <a:p>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40688153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0374EA6-7D8F-404A-B2F2-34B946044596}"/>
              </a:ext>
            </a:extLst>
          </p:cNvPr>
          <p:cNvSpPr/>
          <p:nvPr/>
        </p:nvSpPr>
        <p:spPr>
          <a:xfrm>
            <a:off x="729521" y="1097670"/>
            <a:ext cx="10732957" cy="5309146"/>
          </a:xfrm>
          <a:prstGeom prst="rect">
            <a:avLst/>
          </a:prstGeom>
        </p:spPr>
        <p:txBody>
          <a:bodyPr wrap="square">
            <a:spAutoFit/>
          </a:bodyPr>
          <a:lstStyle/>
          <a:p>
            <a:pPr>
              <a:spcAft>
                <a:spcPts val="600"/>
              </a:spcAft>
            </a:pPr>
            <a:endParaRPr lang="en-US" sz="2800" dirty="0">
              <a:solidFill>
                <a:srgbClr val="000001"/>
              </a:solidFill>
              <a:latin typeface="Arial" panose="020B0604020202020204" pitchFamily="34" charset="0"/>
              <a:cs typeface="Arial" panose="020B0604020202020204" pitchFamily="34" charset="0"/>
            </a:endParaRPr>
          </a:p>
          <a:p>
            <a:pPr>
              <a:spcAft>
                <a:spcPts val="600"/>
              </a:spcAft>
            </a:pPr>
            <a:r>
              <a:rPr lang="en-US" sz="2800" dirty="0">
                <a:solidFill>
                  <a:srgbClr val="000001"/>
                </a:solidFill>
                <a:latin typeface="Arial" panose="020B0604020202020204" pitchFamily="34" charset="0"/>
                <a:cs typeface="Arial" panose="020B0604020202020204" pitchFamily="34" charset="0"/>
              </a:rPr>
              <a:t>A large percentage of surviving spouses downsize after their spouse passes away. Usually the reasons are either because of:</a:t>
            </a:r>
          </a:p>
          <a:p>
            <a:pPr marL="457200" indent="-457200">
              <a:spcAft>
                <a:spcPts val="600"/>
              </a:spcAft>
              <a:buFont typeface="Arial" panose="020B0604020202020204" pitchFamily="34" charset="0"/>
              <a:buChar char="•"/>
            </a:pPr>
            <a:r>
              <a:rPr lang="en-US" sz="2800" dirty="0">
                <a:solidFill>
                  <a:srgbClr val="000001"/>
                </a:solidFill>
                <a:latin typeface="Arial" panose="020B0604020202020204" pitchFamily="34" charset="0"/>
                <a:cs typeface="Arial" panose="020B0604020202020204" pitchFamily="34" charset="0"/>
              </a:rPr>
              <a:t>The size of the current home, management and maintenance involved </a:t>
            </a:r>
          </a:p>
          <a:p>
            <a:pPr marL="457200" indent="-457200">
              <a:spcAft>
                <a:spcPts val="600"/>
              </a:spcAft>
              <a:buFont typeface="Arial" panose="020B0604020202020204" pitchFamily="34" charset="0"/>
              <a:buChar char="•"/>
            </a:pPr>
            <a:r>
              <a:rPr lang="en-US" sz="2800" dirty="0">
                <a:solidFill>
                  <a:srgbClr val="000001"/>
                </a:solidFill>
                <a:latin typeface="Arial" panose="020B0604020202020204" pitchFamily="34" charset="0"/>
                <a:cs typeface="Arial" panose="020B0604020202020204" pitchFamily="34" charset="0"/>
              </a:rPr>
              <a:t>The memories in the home</a:t>
            </a:r>
          </a:p>
          <a:p>
            <a:pPr marL="457200" indent="-457200">
              <a:spcAft>
                <a:spcPts val="600"/>
              </a:spcAft>
              <a:buFont typeface="Arial" panose="020B0604020202020204" pitchFamily="34" charset="0"/>
              <a:buChar char="•"/>
            </a:pPr>
            <a:r>
              <a:rPr lang="en-US" sz="2800" dirty="0">
                <a:solidFill>
                  <a:srgbClr val="000001"/>
                </a:solidFill>
                <a:latin typeface="Arial" panose="020B0604020202020204" pitchFamily="34" charset="0"/>
                <a:cs typeface="Arial" panose="020B0604020202020204" pitchFamily="34" charset="0"/>
              </a:rPr>
              <a:t>Where your family may live at that time, sometimes the surviving spouse wants to be closer to family      </a:t>
            </a:r>
          </a:p>
          <a:p>
            <a:pPr marL="457200" indent="-457200">
              <a:spcAft>
                <a:spcPts val="600"/>
              </a:spcAft>
              <a:buFont typeface="Arial" panose="020B0604020202020204" pitchFamily="34" charset="0"/>
              <a:buChar char="•"/>
            </a:pPr>
            <a:endParaRPr lang="en-US" sz="2800" dirty="0">
              <a:solidFill>
                <a:srgbClr val="000001"/>
              </a:solidFill>
              <a:latin typeface="Arial" panose="020B0604020202020204" pitchFamily="34" charset="0"/>
              <a:cs typeface="Arial" panose="020B0604020202020204" pitchFamily="34" charset="0"/>
            </a:endParaRPr>
          </a:p>
          <a:p>
            <a:pPr>
              <a:spcAft>
                <a:spcPts val="600"/>
              </a:spcAft>
            </a:pPr>
            <a:r>
              <a:rPr lang="en-US" sz="2800" dirty="0">
                <a:solidFill>
                  <a:srgbClr val="000001"/>
                </a:solidFill>
                <a:latin typeface="Arial" panose="020B0604020202020204" pitchFamily="34" charset="0"/>
                <a:cs typeface="Arial" panose="020B0604020202020204" pitchFamily="34" charset="0"/>
              </a:rPr>
              <a:t>                </a:t>
            </a:r>
            <a:r>
              <a:rPr lang="en-US" sz="2800" b="1" dirty="0">
                <a:solidFill>
                  <a:srgbClr val="000001"/>
                </a:solidFill>
                <a:latin typeface="Arial" panose="020B0604020202020204" pitchFamily="34" charset="0"/>
                <a:cs typeface="Arial" panose="020B0604020202020204" pitchFamily="34" charset="0"/>
              </a:rPr>
              <a:t>What do you think you may do?</a:t>
            </a:r>
          </a:p>
          <a:p>
            <a:pPr>
              <a:spcAft>
                <a:spcPts val="600"/>
              </a:spcAft>
            </a:pPr>
            <a:endParaRPr lang="en-US" sz="24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95" y="451184"/>
            <a:ext cx="10882183" cy="769441"/>
          </a:xfrm>
          <a:prstGeom prst="rect">
            <a:avLst/>
          </a:prstGeom>
        </p:spPr>
        <p:txBody>
          <a:bodyPr wrap="square">
            <a:spAutoFit/>
          </a:bodyPr>
          <a:lstStyle/>
          <a:p>
            <a:r>
              <a:rPr lang="en-US" sz="4400" b="1" dirty="0">
                <a:solidFill>
                  <a:srgbClr val="000000"/>
                </a:solidFill>
                <a:latin typeface="Arial Black" panose="020B0A04020102020204" pitchFamily="34" charset="0"/>
              </a:rPr>
              <a:t>What do you think you might do?</a:t>
            </a:r>
            <a:endParaRPr lang="en-US" sz="4400" dirty="0"/>
          </a:p>
        </p:txBody>
      </p:sp>
      <p:sp>
        <p:nvSpPr>
          <p:cNvPr id="7" name="Rectangle 6">
            <a:extLst>
              <a:ext uri="{FF2B5EF4-FFF2-40B4-BE49-F238E27FC236}">
                <a16:creationId xmlns:a16="http://schemas.microsoft.com/office/drawing/2014/main" id="{04B313D1-991E-4DD1-BFE7-A32CCBA05E40}"/>
              </a:ext>
            </a:extLst>
          </p:cNvPr>
          <p:cNvSpPr/>
          <p:nvPr/>
        </p:nvSpPr>
        <p:spPr>
          <a:xfrm>
            <a:off x="1033054" y="12181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3">
            <a:extLst>
              <a:ext uri="{28A0092B-C50C-407E-A947-70E740481C1C}">
                <a14:useLocalDpi xmlns:a14="http://schemas.microsoft.com/office/drawing/2010/main" val="0"/>
              </a:ext>
            </a:extLst>
          </a:blip>
          <a:srcRect b="18831"/>
          <a:stretch/>
        </p:blipFill>
        <p:spPr>
          <a:xfrm>
            <a:off x="9024078" y="4587315"/>
            <a:ext cx="2552347" cy="1819501"/>
          </a:xfrm>
          <a:prstGeom prst="rect">
            <a:avLst/>
          </a:prstGeom>
        </p:spPr>
      </p:pic>
    </p:spTree>
    <p:extLst>
      <p:ext uri="{BB962C8B-B14F-4D97-AF65-F5344CB8AC3E}">
        <p14:creationId xmlns:p14="http://schemas.microsoft.com/office/powerpoint/2010/main" val="178228121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2">
            <a:extLst>
              <a:ext uri="{28A0092B-C50C-407E-A947-70E740481C1C}">
                <a14:useLocalDpi xmlns:a14="http://schemas.microsoft.com/office/drawing/2010/main" val="0"/>
              </a:ext>
            </a:extLst>
          </a:blip>
          <a:srcRect b="18831"/>
          <a:stretch/>
        </p:blipFill>
        <p:spPr>
          <a:xfrm>
            <a:off x="9272675" y="349253"/>
            <a:ext cx="1550487" cy="1105301"/>
          </a:xfrm>
          <a:prstGeom prst="rect">
            <a:avLst/>
          </a:prstGeom>
        </p:spPr>
      </p:pic>
      <p:sp>
        <p:nvSpPr>
          <p:cNvPr id="3" name="TextBox 2">
            <a:extLst>
              <a:ext uri="{FF2B5EF4-FFF2-40B4-BE49-F238E27FC236}">
                <a16:creationId xmlns:a16="http://schemas.microsoft.com/office/drawing/2014/main" id="{C6E2DD1D-043A-4B02-8110-F0DD8BF45315}"/>
              </a:ext>
            </a:extLst>
          </p:cNvPr>
          <p:cNvSpPr txBox="1"/>
          <p:nvPr/>
        </p:nvSpPr>
        <p:spPr>
          <a:xfrm>
            <a:off x="4362138" y="2548328"/>
            <a:ext cx="184731" cy="369332"/>
          </a:xfrm>
          <a:prstGeom prst="rect">
            <a:avLst/>
          </a:prstGeom>
          <a:noFill/>
        </p:spPr>
        <p:txBody>
          <a:bodyPr wrap="none" rtlCol="0">
            <a:spAutoFit/>
          </a:bodyPr>
          <a:lstStyle/>
          <a:p>
            <a:endParaRPr lang="en-US" dirty="0"/>
          </a:p>
        </p:txBody>
      </p:sp>
      <p:sp>
        <p:nvSpPr>
          <p:cNvPr id="2" name="TextBox 1">
            <a:extLst>
              <a:ext uri="{FF2B5EF4-FFF2-40B4-BE49-F238E27FC236}">
                <a16:creationId xmlns:a16="http://schemas.microsoft.com/office/drawing/2014/main" id="{D9AB8362-2365-494D-8396-70174D36FA08}"/>
              </a:ext>
            </a:extLst>
          </p:cNvPr>
          <p:cNvSpPr txBox="1"/>
          <p:nvPr/>
        </p:nvSpPr>
        <p:spPr>
          <a:xfrm>
            <a:off x="154983" y="1983007"/>
            <a:ext cx="11763214" cy="4401205"/>
          </a:xfrm>
          <a:prstGeom prst="rect">
            <a:avLst/>
          </a:prstGeom>
          <a:noFill/>
        </p:spPr>
        <p:txBody>
          <a:bodyPr wrap="square" rtlCol="0">
            <a:spAutoFit/>
          </a:bodyPr>
          <a:lstStyle/>
          <a:p>
            <a:pPr algn="ctr"/>
            <a:r>
              <a:rPr lang="en-US" sz="2800" b="1" dirty="0"/>
              <a:t>The most important thing for your family is we put coverage in place that fits the budget. There are a few factors that come into play to determine the premium like the size of the loan, the clients age and health. A full pay-off program would pay the entire balance of the loan from day one if something happened, this is the most expensive option. When the full payoff isn't reasonable the most popular option would cover the mortgage payment for a definite period. </a:t>
            </a:r>
          </a:p>
          <a:p>
            <a:pPr algn="ctr"/>
            <a:r>
              <a:rPr lang="en-US" sz="2800" b="1" dirty="0"/>
              <a:t>We call this Critical Period Coverage; This refers to the most critical </a:t>
            </a:r>
          </a:p>
          <a:p>
            <a:pPr algn="ctr"/>
            <a:r>
              <a:rPr lang="en-US" sz="2800" b="1" dirty="0"/>
              <a:t>    period after the loss of a spouse or loved one when the income changes but financial obligations remain the same. </a:t>
            </a:r>
          </a:p>
        </p:txBody>
      </p:sp>
    </p:spTree>
    <p:extLst>
      <p:ext uri="{BB962C8B-B14F-4D97-AF65-F5344CB8AC3E}">
        <p14:creationId xmlns:p14="http://schemas.microsoft.com/office/powerpoint/2010/main" val="254099770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descr="A small house in front of a building&#10;&#10;Description automatically generated">
            <a:extLst>
              <a:ext uri="{FF2B5EF4-FFF2-40B4-BE49-F238E27FC236}">
                <a16:creationId xmlns:a16="http://schemas.microsoft.com/office/drawing/2014/main" id="{CDDF330E-6D68-4CB1-9A98-7450470CF1C4}"/>
              </a:ext>
            </a:extLst>
          </p:cNvPr>
          <p:cNvPicPr>
            <a:picLocks noChangeAspect="1"/>
          </p:cNvPicPr>
          <p:nvPr/>
        </p:nvPicPr>
        <p:blipFill rotWithShape="1">
          <a:blip r:embed="rId3">
            <a:extLst>
              <a:ext uri="{28A0092B-C50C-407E-A947-70E740481C1C}">
                <a14:useLocalDpi xmlns:a14="http://schemas.microsoft.com/office/drawing/2010/main" val="0"/>
              </a:ext>
            </a:extLst>
          </a:blip>
          <a:srcRect b="18831"/>
          <a:stretch/>
        </p:blipFill>
        <p:spPr>
          <a:xfrm>
            <a:off x="919088" y="1298299"/>
            <a:ext cx="2903397" cy="2069755"/>
          </a:xfrm>
          <a:prstGeom prst="rect">
            <a:avLst/>
          </a:prstGeom>
        </p:spPr>
      </p:pic>
      <p:sp>
        <p:nvSpPr>
          <p:cNvPr id="2" name="TextBox 1">
            <a:extLst>
              <a:ext uri="{FF2B5EF4-FFF2-40B4-BE49-F238E27FC236}">
                <a16:creationId xmlns:a16="http://schemas.microsoft.com/office/drawing/2014/main" id="{7F67EE3D-38E7-4E02-ACA7-9788CCE62E95}"/>
              </a:ext>
            </a:extLst>
          </p:cNvPr>
          <p:cNvSpPr txBox="1"/>
          <p:nvPr/>
        </p:nvSpPr>
        <p:spPr>
          <a:xfrm>
            <a:off x="3981422" y="3841902"/>
            <a:ext cx="3781805" cy="584775"/>
          </a:xfrm>
          <a:prstGeom prst="rect">
            <a:avLst/>
          </a:prstGeom>
          <a:noFill/>
        </p:spPr>
        <p:txBody>
          <a:bodyPr wrap="none" rtlCol="0">
            <a:spAutoFit/>
          </a:bodyPr>
          <a:lstStyle/>
          <a:p>
            <a:r>
              <a:rPr lang="en-US" sz="3200" b="1" dirty="0">
                <a:solidFill>
                  <a:srgbClr val="00B050"/>
                </a:solidFill>
                <a:latin typeface="Arial" panose="020B0604020202020204" pitchFamily="34" charset="0"/>
                <a:cs typeface="Arial" panose="020B0604020202020204" pitchFamily="34" charset="0"/>
              </a:rPr>
              <a:t>Coverage Benefits</a:t>
            </a:r>
          </a:p>
        </p:txBody>
      </p:sp>
      <p:sp>
        <p:nvSpPr>
          <p:cNvPr id="8" name="TextBox 7">
            <a:extLst>
              <a:ext uri="{FF2B5EF4-FFF2-40B4-BE49-F238E27FC236}">
                <a16:creationId xmlns:a16="http://schemas.microsoft.com/office/drawing/2014/main" id="{94F14B39-B1A1-45BE-B9E8-DCA387127687}"/>
              </a:ext>
            </a:extLst>
          </p:cNvPr>
          <p:cNvSpPr txBox="1"/>
          <p:nvPr/>
        </p:nvSpPr>
        <p:spPr>
          <a:xfrm>
            <a:off x="617747" y="4408961"/>
            <a:ext cx="5599610"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Buys time to grieve properly </a:t>
            </a:r>
          </a:p>
          <a:p>
            <a:endParaRPr lang="en-US" sz="2800" b="1" dirty="0">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F50782C1-9793-4AAB-AF93-56732CF69A20}"/>
              </a:ext>
            </a:extLst>
          </p:cNvPr>
          <p:cNvSpPr txBox="1"/>
          <p:nvPr/>
        </p:nvSpPr>
        <p:spPr>
          <a:xfrm>
            <a:off x="617747" y="4956926"/>
            <a:ext cx="3642344"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Buys time to plan</a:t>
            </a:r>
          </a:p>
          <a:p>
            <a:endParaRPr lang="en-US" sz="2800" b="1"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7EC37410-34A0-49AF-AD71-3442DC31BB9A}"/>
              </a:ext>
            </a:extLst>
          </p:cNvPr>
          <p:cNvSpPr txBox="1"/>
          <p:nvPr/>
        </p:nvSpPr>
        <p:spPr>
          <a:xfrm>
            <a:off x="6321709" y="4956925"/>
            <a:ext cx="5142755" cy="954107"/>
          </a:xfrm>
          <a:prstGeom prst="rect">
            <a:avLst/>
          </a:prstGeom>
          <a:noFill/>
        </p:spPr>
        <p:txBody>
          <a:bodyPr wrap="non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Protects the homes equity</a:t>
            </a:r>
          </a:p>
          <a:p>
            <a:endParaRPr lang="en-US" sz="2800" b="1" dirty="0">
              <a:latin typeface="Arial" panose="020B0604020202020204" pitchFamily="34" charset="0"/>
              <a:cs typeface="Arial" panose="020B0604020202020204" pitchFamily="34" charset="0"/>
            </a:endParaRPr>
          </a:p>
        </p:txBody>
      </p:sp>
      <p:sp>
        <p:nvSpPr>
          <p:cNvPr id="12" name="TextBox 11">
            <a:extLst>
              <a:ext uri="{FF2B5EF4-FFF2-40B4-BE49-F238E27FC236}">
                <a16:creationId xmlns:a16="http://schemas.microsoft.com/office/drawing/2014/main" id="{53BCED8C-27BA-4D94-8C44-375786C5BD62}"/>
              </a:ext>
            </a:extLst>
          </p:cNvPr>
          <p:cNvSpPr txBox="1"/>
          <p:nvPr/>
        </p:nvSpPr>
        <p:spPr>
          <a:xfrm>
            <a:off x="6321709" y="4408960"/>
            <a:ext cx="4546160" cy="954107"/>
          </a:xfrm>
          <a:prstGeom prst="rect">
            <a:avLst/>
          </a:prstGeom>
          <a:noFill/>
        </p:spPr>
        <p:txBody>
          <a:bodyPr wrap="square" rtlCol="0">
            <a:spAutoFit/>
          </a:bodyPr>
          <a:lstStyle/>
          <a:p>
            <a:pPr marL="457200" indent="-457200">
              <a:buFont typeface="Arial" panose="020B0604020202020204" pitchFamily="34" charset="0"/>
              <a:buChar char="•"/>
            </a:pPr>
            <a:r>
              <a:rPr lang="en-US" sz="2800" b="1" dirty="0">
                <a:solidFill>
                  <a:srgbClr val="00B050"/>
                </a:solidFill>
                <a:latin typeface="Arial" panose="020B0604020202020204" pitchFamily="34" charset="0"/>
                <a:cs typeface="Arial" panose="020B0604020202020204" pitchFamily="34" charset="0"/>
              </a:rPr>
              <a:t>Affordable coverage </a:t>
            </a:r>
          </a:p>
          <a:p>
            <a:endParaRPr lang="en-US" sz="2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42145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175308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44239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14627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159DB-D9ED-43FC-BA4A-560CB57DAD5F}"/>
              </a:ext>
            </a:extLst>
          </p:cNvPr>
          <p:cNvSpPr/>
          <p:nvPr/>
        </p:nvSpPr>
        <p:spPr>
          <a:xfrm>
            <a:off x="576195" y="213557"/>
            <a:ext cx="10882183" cy="969496"/>
          </a:xfrm>
          <a:prstGeom prst="rect">
            <a:avLst/>
          </a:prstGeom>
        </p:spPr>
        <p:txBody>
          <a:bodyPr wrap="square">
            <a:spAutoFit/>
          </a:bodyPr>
          <a:lstStyle/>
          <a:p>
            <a:r>
              <a:rPr lang="en-US" sz="4800" b="1" dirty="0">
                <a:solidFill>
                  <a:srgbClr val="000000"/>
                </a:solidFill>
                <a:latin typeface="Arial Black" panose="020B0A04020102020204" pitchFamily="34" charset="0"/>
              </a:rPr>
              <a:t>Old Way vs. New Way</a:t>
            </a:r>
          </a:p>
          <a:p>
            <a:endParaRPr lang="en-US" sz="900" dirty="0"/>
          </a:p>
        </p:txBody>
      </p:sp>
      <p:sp>
        <p:nvSpPr>
          <p:cNvPr id="5" name="Rectangle 4">
            <a:extLst>
              <a:ext uri="{FF2B5EF4-FFF2-40B4-BE49-F238E27FC236}">
                <a16:creationId xmlns:a16="http://schemas.microsoft.com/office/drawing/2014/main" id="{D4504873-345A-4B44-A44D-4CF292334A30}"/>
              </a:ext>
            </a:extLst>
          </p:cNvPr>
          <p:cNvSpPr/>
          <p:nvPr/>
        </p:nvSpPr>
        <p:spPr>
          <a:xfrm>
            <a:off x="576195" y="1183053"/>
            <a:ext cx="9164814" cy="3508653"/>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Old version</a:t>
            </a:r>
          </a:p>
          <a:p>
            <a:r>
              <a:rPr lang="en-US" sz="2000" dirty="0">
                <a:solidFill>
                  <a:srgbClr val="000000"/>
                </a:solidFill>
                <a:latin typeface="Arial" panose="020B0604020202020204" pitchFamily="34" charset="0"/>
                <a:cs typeface="Arial" panose="020B0604020202020204" pitchFamily="34" charset="0"/>
              </a:rPr>
              <a:t>Bank offered Coverage when you closed on the home</a:t>
            </a:r>
          </a:p>
          <a:p>
            <a:r>
              <a:rPr lang="en-US" sz="2000" b="1" dirty="0">
                <a:solidFill>
                  <a:schemeClr val="accent4">
                    <a:lumMod val="50000"/>
                  </a:schemeClr>
                </a:solidFill>
                <a:latin typeface="Arial" panose="020B0604020202020204" pitchFamily="34" charset="0"/>
                <a:cs typeface="Arial" panose="020B0604020202020204" pitchFamily="34" charset="0"/>
              </a:rPr>
              <a:t>Positives</a:t>
            </a:r>
            <a:r>
              <a:rPr lang="en-US" sz="2000" dirty="0">
                <a:solidFill>
                  <a:schemeClr val="accent4">
                    <a:lumMod val="50000"/>
                  </a:schemeClr>
                </a:solidFill>
                <a:latin typeface="Arial" panose="020B0604020202020204" pitchFamily="34" charset="0"/>
                <a:cs typeface="Arial" panose="020B0604020202020204" pitchFamily="34" charset="0"/>
              </a:rPr>
              <a:t>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Was very cheap</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No health qualifications</a:t>
            </a:r>
          </a:p>
          <a:p>
            <a:r>
              <a:rPr lang="en-US" sz="2000" b="1" dirty="0">
                <a:solidFill>
                  <a:srgbClr val="FF0000"/>
                </a:solidFill>
                <a:latin typeface="Arial" panose="020B0604020202020204" pitchFamily="34" charset="0"/>
                <a:cs typeface="Arial" panose="020B0604020202020204" pitchFamily="34" charset="0"/>
              </a:rPr>
              <a:t>Negatives </a:t>
            </a:r>
          </a:p>
          <a:p>
            <a:r>
              <a:rPr lang="en-US" sz="2000" dirty="0">
                <a:solidFill>
                  <a:srgbClr val="000000"/>
                </a:solidFill>
                <a:latin typeface="Arial" panose="020B0604020202020204" pitchFamily="34" charset="0"/>
                <a:cs typeface="Arial" panose="020B0604020202020204" pitchFamily="34" charset="0"/>
              </a:rPr>
              <a:t>      Not portable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If you </a:t>
            </a:r>
            <a:r>
              <a:rPr lang="en-US" sz="2000" u="sng" dirty="0">
                <a:solidFill>
                  <a:srgbClr val="000000"/>
                </a:solidFill>
                <a:latin typeface="Arial" panose="020B0604020202020204" pitchFamily="34" charset="0"/>
                <a:cs typeface="Arial" panose="020B0604020202020204" pitchFamily="34" charset="0"/>
              </a:rPr>
              <a:t>refinanced</a:t>
            </a:r>
            <a:r>
              <a:rPr lang="en-US" sz="2000" dirty="0">
                <a:solidFill>
                  <a:srgbClr val="000000"/>
                </a:solidFill>
                <a:latin typeface="Arial" panose="020B0604020202020204" pitchFamily="34" charset="0"/>
                <a:cs typeface="Arial" panose="020B0604020202020204" pitchFamily="34" charset="0"/>
              </a:rPr>
              <a:t>, you lost coverage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If you </a:t>
            </a:r>
            <a:r>
              <a:rPr lang="en-US" sz="2000" u="sng" dirty="0">
                <a:solidFill>
                  <a:srgbClr val="000000"/>
                </a:solidFill>
                <a:latin typeface="Arial" panose="020B0604020202020204" pitchFamily="34" charset="0"/>
                <a:cs typeface="Arial" panose="020B0604020202020204" pitchFamily="34" charset="0"/>
              </a:rPr>
              <a:t>relocated</a:t>
            </a:r>
            <a:r>
              <a:rPr lang="en-US" sz="2000" dirty="0">
                <a:solidFill>
                  <a:srgbClr val="000000"/>
                </a:solidFill>
                <a:latin typeface="Arial" panose="020B0604020202020204" pitchFamily="34" charset="0"/>
                <a:cs typeface="Arial" panose="020B0604020202020204" pitchFamily="34" charset="0"/>
              </a:rPr>
              <a:t>, you lost the coverage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 Bank was owner of policy the beneficiary</a:t>
            </a:r>
            <a:endParaRPr lang="en-US" dirty="0"/>
          </a:p>
        </p:txBody>
      </p:sp>
      <p:sp>
        <p:nvSpPr>
          <p:cNvPr id="12" name="Rectangle 11">
            <a:extLst>
              <a:ext uri="{FF2B5EF4-FFF2-40B4-BE49-F238E27FC236}">
                <a16:creationId xmlns:a16="http://schemas.microsoft.com/office/drawing/2014/main" id="{34BB32AB-E399-4DE6-9DDA-EDF2BA8F968D}"/>
              </a:ext>
            </a:extLst>
          </p:cNvPr>
          <p:cNvSpPr/>
          <p:nvPr/>
        </p:nvSpPr>
        <p:spPr>
          <a:xfrm>
            <a:off x="733622" y="1055043"/>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2201E6-B6D0-4222-96E7-CBAC3D955FDA}"/>
              </a:ext>
            </a:extLst>
          </p:cNvPr>
          <p:cNvSpPr/>
          <p:nvPr/>
        </p:nvSpPr>
        <p:spPr>
          <a:xfrm>
            <a:off x="576194" y="4713954"/>
            <a:ext cx="11022907" cy="304698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New Version</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You own the policy,</a:t>
            </a:r>
            <a:r>
              <a:rPr lang="en-US" sz="2000" b="1" dirty="0">
                <a:solidFill>
                  <a:srgbClr val="000000"/>
                </a:solidFill>
                <a:latin typeface="Arial" panose="020B0604020202020204" pitchFamily="34" charset="0"/>
                <a:cs typeface="Arial" panose="020B0604020202020204" pitchFamily="34" charset="0"/>
              </a:rPr>
              <a:t> </a:t>
            </a:r>
            <a:r>
              <a:rPr lang="en-US" sz="2000" dirty="0">
                <a:solidFill>
                  <a:srgbClr val="000000"/>
                </a:solidFill>
                <a:latin typeface="Arial" panose="020B0604020202020204" pitchFamily="34" charset="0"/>
                <a:cs typeface="Arial" panose="020B0604020202020204" pitchFamily="34" charset="0"/>
              </a:rPr>
              <a:t>so you decide beneficiary that receives the money</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Fully Portable,</a:t>
            </a:r>
            <a:r>
              <a:rPr lang="en-US" sz="2000" dirty="0">
                <a:solidFill>
                  <a:srgbClr val="000000"/>
                </a:solidFill>
                <a:latin typeface="Arial" panose="020B0604020202020204" pitchFamily="34" charset="0"/>
                <a:cs typeface="Arial" panose="020B0604020202020204" pitchFamily="34" charset="0"/>
              </a:rPr>
              <a:t> If you refinance or move you keep the coverage.  </a:t>
            </a:r>
          </a:p>
          <a:p>
            <a:pPr marL="342900" indent="-342900">
              <a:spcAft>
                <a:spcPts val="1200"/>
              </a:spcAft>
              <a:buFont typeface="Arial" panose="020B0604020202020204" pitchFamily="34" charset="0"/>
              <a:buChar char="•"/>
            </a:pPr>
            <a:r>
              <a:rPr lang="en-US" sz="2000" b="1" dirty="0">
                <a:solidFill>
                  <a:schemeClr val="accent4">
                    <a:lumMod val="50000"/>
                  </a:schemeClr>
                </a:solidFill>
                <a:latin typeface="Arial" panose="020B0604020202020204" pitchFamily="34" charset="0"/>
                <a:cs typeface="Arial" panose="020B0604020202020204" pitchFamily="34" charset="0"/>
              </a:rPr>
              <a:t>Provides optional features</a:t>
            </a:r>
            <a:r>
              <a:rPr lang="en-US" sz="2000" dirty="0">
                <a:solidFill>
                  <a:schemeClr val="accent4">
                    <a:lumMod val="50000"/>
                  </a:schemeClr>
                </a:solidFill>
                <a:latin typeface="Arial" panose="020B0604020202020204" pitchFamily="34" charset="0"/>
                <a:cs typeface="Arial" panose="020B0604020202020204" pitchFamily="34" charset="0"/>
              </a:rPr>
              <a:t>, </a:t>
            </a:r>
            <a:r>
              <a:rPr lang="en-US" sz="2000" dirty="0">
                <a:solidFill>
                  <a:srgbClr val="000000"/>
                </a:solidFill>
                <a:latin typeface="Arial" panose="020B0604020202020204" pitchFamily="34" charset="0"/>
                <a:cs typeface="Arial" panose="020B0604020202020204" pitchFamily="34" charset="0"/>
              </a:rPr>
              <a:t>(based on eligibility) disability, critical Illness, return of premium</a:t>
            </a:r>
            <a:endParaRPr lang="en-US" sz="3200" dirty="0">
              <a:solidFill>
                <a:srgbClr val="4CBEFA"/>
              </a:solidFill>
              <a:latin typeface="Arial" panose="020B0604020202020204" pitchFamily="34" charset="0"/>
              <a:cs typeface="Arial" panose="020B0604020202020204" pitchFamily="34" charset="0"/>
            </a:endParaRPr>
          </a:p>
          <a:p>
            <a:pPr>
              <a:spcAft>
                <a:spcPts val="1200"/>
              </a:spcAft>
            </a:pPr>
            <a:endParaRPr lang="en-US" sz="3200" dirty="0">
              <a:solidFill>
                <a:srgbClr val="4CBEFA"/>
              </a:solidFill>
              <a:latin typeface="Arial" panose="020B060402020202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20664730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u="sng" dirty="0"/>
              <a:t>Length of time protected </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u="sng" dirty="0"/>
              <a:t>Options</a:t>
            </a:r>
          </a:p>
        </p:txBody>
      </p:sp>
    </p:spTree>
    <p:extLst>
      <p:ext uri="{BB962C8B-B14F-4D97-AF65-F5344CB8AC3E}">
        <p14:creationId xmlns:p14="http://schemas.microsoft.com/office/powerpoint/2010/main" val="3944756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highlight>
                  <a:srgbClr val="FFFF00"/>
                </a:highlight>
              </a:rPr>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highlight>
                  <a:srgbClr val="FFFF00"/>
                </a:highlight>
              </a:rPr>
              <a:t>Good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Tree>
    <p:extLst>
      <p:ext uri="{BB962C8B-B14F-4D97-AF65-F5344CB8AC3E}">
        <p14:creationId xmlns:p14="http://schemas.microsoft.com/office/powerpoint/2010/main" val="411984089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sp>
        <p:nvSpPr>
          <p:cNvPr id="76" name="TextBox 75">
            <a:extLst>
              <a:ext uri="{FF2B5EF4-FFF2-40B4-BE49-F238E27FC236}">
                <a16:creationId xmlns:a16="http://schemas.microsoft.com/office/drawing/2014/main" id="{00C1F3D7-4819-4528-BB65-8635C5FB9A11}"/>
              </a:ext>
            </a:extLst>
          </p:cNvPr>
          <p:cNvSpPr txBox="1"/>
          <p:nvPr/>
        </p:nvSpPr>
        <p:spPr>
          <a:xfrm>
            <a:off x="7705730" y="3739316"/>
            <a:ext cx="1134734" cy="369332"/>
          </a:xfrm>
          <a:prstGeom prst="rect">
            <a:avLst/>
          </a:prstGeom>
          <a:noFill/>
        </p:spPr>
        <p:txBody>
          <a:bodyPr wrap="square" rtlCol="0">
            <a:spAutoFit/>
          </a:bodyPr>
          <a:lstStyle/>
          <a:p>
            <a:r>
              <a:rPr lang="en-US" b="1" dirty="0">
                <a:highlight>
                  <a:srgbClr val="FFFF00"/>
                </a:highlight>
              </a:rPr>
              <a:t>9 Months </a:t>
            </a:r>
          </a:p>
        </p:txBody>
      </p:sp>
      <p:sp>
        <p:nvSpPr>
          <p:cNvPr id="78" name="TextBox 77">
            <a:extLst>
              <a:ext uri="{FF2B5EF4-FFF2-40B4-BE49-F238E27FC236}">
                <a16:creationId xmlns:a16="http://schemas.microsoft.com/office/drawing/2014/main" id="{197436AD-3072-437B-9D18-1976638C65DF}"/>
              </a:ext>
            </a:extLst>
          </p:cNvPr>
          <p:cNvSpPr txBox="1"/>
          <p:nvPr/>
        </p:nvSpPr>
        <p:spPr>
          <a:xfrm>
            <a:off x="8825977" y="3701393"/>
            <a:ext cx="301686" cy="461665"/>
          </a:xfrm>
          <a:prstGeom prst="rect">
            <a:avLst/>
          </a:prstGeom>
          <a:noFill/>
        </p:spPr>
        <p:txBody>
          <a:bodyPr wrap="square" rtlCol="0">
            <a:spAutoFit/>
          </a:bodyPr>
          <a:lstStyle/>
          <a:p>
            <a:r>
              <a:rPr lang="en-US" sz="2400"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t>Good </a:t>
            </a:r>
          </a:p>
        </p:txBody>
      </p:sp>
      <p:sp>
        <p:nvSpPr>
          <p:cNvPr id="85" name="TextBox 84">
            <a:extLst>
              <a:ext uri="{FF2B5EF4-FFF2-40B4-BE49-F238E27FC236}">
                <a16:creationId xmlns:a16="http://schemas.microsoft.com/office/drawing/2014/main" id="{76259C0B-D475-450A-B5D6-302954C14082}"/>
              </a:ext>
            </a:extLst>
          </p:cNvPr>
          <p:cNvSpPr txBox="1"/>
          <p:nvPr/>
        </p:nvSpPr>
        <p:spPr>
          <a:xfrm>
            <a:off x="7916615" y="4108801"/>
            <a:ext cx="873381" cy="369332"/>
          </a:xfrm>
          <a:prstGeom prst="rect">
            <a:avLst/>
          </a:prstGeom>
          <a:noFill/>
        </p:spPr>
        <p:txBody>
          <a:bodyPr wrap="none" rtlCol="0">
            <a:spAutoFit/>
          </a:bodyPr>
          <a:lstStyle/>
          <a:p>
            <a:r>
              <a:rPr lang="en-US" dirty="0">
                <a:highlight>
                  <a:srgbClr val="FFFF00"/>
                </a:highlight>
              </a:rPr>
              <a:t>Better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Tree>
    <p:extLst>
      <p:ext uri="{BB962C8B-B14F-4D97-AF65-F5344CB8AC3E}">
        <p14:creationId xmlns:p14="http://schemas.microsoft.com/office/powerpoint/2010/main" val="273501064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3" name="TextBox 12">
            <a:extLst>
              <a:ext uri="{FF2B5EF4-FFF2-40B4-BE49-F238E27FC236}">
                <a16:creationId xmlns:a16="http://schemas.microsoft.com/office/drawing/2014/main" id="{A6D1F8FD-CD37-4C74-BBCA-97F9722ACA1A}"/>
              </a:ext>
            </a:extLst>
          </p:cNvPr>
          <p:cNvSpPr txBox="1"/>
          <p:nvPr/>
        </p:nvSpPr>
        <p:spPr>
          <a:xfrm>
            <a:off x="2012670" y="1614139"/>
            <a:ext cx="7616252" cy="461665"/>
          </a:xfrm>
          <a:prstGeom prst="rect">
            <a:avLst/>
          </a:prstGeom>
          <a:noFill/>
        </p:spPr>
        <p:txBody>
          <a:bodyPr wrap="none" rtlCol="0">
            <a:spAutoFit/>
          </a:bodyPr>
          <a:lstStyle/>
          <a:p>
            <a:r>
              <a:rPr lang="en-US" sz="2400" b="1" u="sng" dirty="0">
                <a:highlight>
                  <a:srgbClr val="FFFF00"/>
                </a:highlight>
              </a:rPr>
              <a:t>The length of time you select will depend on your budget. </a:t>
            </a:r>
          </a:p>
        </p:txBody>
      </p: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sp>
        <p:nvSpPr>
          <p:cNvPr id="76" name="TextBox 75">
            <a:extLst>
              <a:ext uri="{FF2B5EF4-FFF2-40B4-BE49-F238E27FC236}">
                <a16:creationId xmlns:a16="http://schemas.microsoft.com/office/drawing/2014/main" id="{00C1F3D7-4819-4528-BB65-8635C5FB9A11}"/>
              </a:ext>
            </a:extLst>
          </p:cNvPr>
          <p:cNvSpPr txBox="1"/>
          <p:nvPr/>
        </p:nvSpPr>
        <p:spPr>
          <a:xfrm>
            <a:off x="7705730" y="3739316"/>
            <a:ext cx="1134734" cy="369332"/>
          </a:xfrm>
          <a:prstGeom prst="rect">
            <a:avLst/>
          </a:prstGeom>
          <a:noFill/>
        </p:spPr>
        <p:txBody>
          <a:bodyPr wrap="square" rtlCol="0">
            <a:spAutoFit/>
          </a:bodyPr>
          <a:lstStyle/>
          <a:p>
            <a:r>
              <a:rPr lang="en-US" b="1" dirty="0"/>
              <a:t>9 Months </a:t>
            </a:r>
          </a:p>
        </p:txBody>
      </p:sp>
      <p:sp>
        <p:nvSpPr>
          <p:cNvPr id="77" name="TextBox 76">
            <a:extLst>
              <a:ext uri="{FF2B5EF4-FFF2-40B4-BE49-F238E27FC236}">
                <a16:creationId xmlns:a16="http://schemas.microsoft.com/office/drawing/2014/main" id="{E89830A9-1C9A-4B1D-BFB2-370C1C33F8D6}"/>
              </a:ext>
            </a:extLst>
          </p:cNvPr>
          <p:cNvSpPr txBox="1"/>
          <p:nvPr/>
        </p:nvSpPr>
        <p:spPr>
          <a:xfrm>
            <a:off x="9182557" y="3739316"/>
            <a:ext cx="1266180" cy="369332"/>
          </a:xfrm>
          <a:prstGeom prst="rect">
            <a:avLst/>
          </a:prstGeom>
          <a:noFill/>
        </p:spPr>
        <p:txBody>
          <a:bodyPr wrap="none" rtlCol="0">
            <a:spAutoFit/>
          </a:bodyPr>
          <a:lstStyle/>
          <a:p>
            <a:r>
              <a:rPr lang="en-US" b="1" dirty="0">
                <a:highlight>
                  <a:srgbClr val="FFFF00"/>
                </a:highlight>
              </a:rPr>
              <a:t>12 Months </a:t>
            </a:r>
          </a:p>
        </p:txBody>
      </p:sp>
      <p:sp>
        <p:nvSpPr>
          <p:cNvPr id="78" name="TextBox 77">
            <a:extLst>
              <a:ext uri="{FF2B5EF4-FFF2-40B4-BE49-F238E27FC236}">
                <a16:creationId xmlns:a16="http://schemas.microsoft.com/office/drawing/2014/main" id="{197436AD-3072-437B-9D18-1976638C65DF}"/>
              </a:ext>
            </a:extLst>
          </p:cNvPr>
          <p:cNvSpPr txBox="1"/>
          <p:nvPr/>
        </p:nvSpPr>
        <p:spPr>
          <a:xfrm>
            <a:off x="8825977" y="3701393"/>
            <a:ext cx="301686" cy="461665"/>
          </a:xfrm>
          <a:prstGeom prst="rect">
            <a:avLst/>
          </a:prstGeom>
          <a:noFill/>
        </p:spPr>
        <p:txBody>
          <a:bodyPr wrap="square" rtlCol="0">
            <a:spAutoFit/>
          </a:bodyPr>
          <a:lstStyle/>
          <a:p>
            <a:r>
              <a:rPr lang="en-US" sz="2400" b="1" dirty="0">
                <a:solidFill>
                  <a:srgbClr val="00B050"/>
                </a:solidFill>
              </a:rPr>
              <a:t>$</a:t>
            </a:r>
          </a:p>
        </p:txBody>
      </p:sp>
      <p:sp>
        <p:nvSpPr>
          <p:cNvPr id="79" name="TextBox 78">
            <a:extLst>
              <a:ext uri="{FF2B5EF4-FFF2-40B4-BE49-F238E27FC236}">
                <a16:creationId xmlns:a16="http://schemas.microsoft.com/office/drawing/2014/main" id="{7BA2FBA8-6FCC-49DB-A5C2-F1776F11798E}"/>
              </a:ext>
            </a:extLst>
          </p:cNvPr>
          <p:cNvSpPr txBox="1"/>
          <p:nvPr/>
        </p:nvSpPr>
        <p:spPr>
          <a:xfrm>
            <a:off x="10317291" y="3625842"/>
            <a:ext cx="393056" cy="584775"/>
          </a:xfrm>
          <a:prstGeom prst="rect">
            <a:avLst/>
          </a:prstGeom>
          <a:noFill/>
        </p:spPr>
        <p:txBody>
          <a:bodyPr wrap="none" rtlCol="0">
            <a:spAutoFit/>
          </a:bodyPr>
          <a:lstStyle/>
          <a:p>
            <a:r>
              <a:rPr lang="en-US" sz="3200"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t>Good </a:t>
            </a:r>
          </a:p>
        </p:txBody>
      </p:sp>
      <p:sp>
        <p:nvSpPr>
          <p:cNvPr id="85" name="TextBox 84">
            <a:extLst>
              <a:ext uri="{FF2B5EF4-FFF2-40B4-BE49-F238E27FC236}">
                <a16:creationId xmlns:a16="http://schemas.microsoft.com/office/drawing/2014/main" id="{76259C0B-D475-450A-B5D6-302954C14082}"/>
              </a:ext>
            </a:extLst>
          </p:cNvPr>
          <p:cNvSpPr txBox="1"/>
          <p:nvPr/>
        </p:nvSpPr>
        <p:spPr>
          <a:xfrm>
            <a:off x="7916615" y="4108801"/>
            <a:ext cx="873381" cy="369332"/>
          </a:xfrm>
          <a:prstGeom prst="rect">
            <a:avLst/>
          </a:prstGeom>
          <a:noFill/>
        </p:spPr>
        <p:txBody>
          <a:bodyPr wrap="none" rtlCol="0">
            <a:spAutoFit/>
          </a:bodyPr>
          <a:lstStyle/>
          <a:p>
            <a:r>
              <a:rPr lang="en-US" dirty="0"/>
              <a:t>Better  </a:t>
            </a:r>
          </a:p>
        </p:txBody>
      </p:sp>
      <p:sp>
        <p:nvSpPr>
          <p:cNvPr id="86" name="TextBox 85">
            <a:extLst>
              <a:ext uri="{FF2B5EF4-FFF2-40B4-BE49-F238E27FC236}">
                <a16:creationId xmlns:a16="http://schemas.microsoft.com/office/drawing/2014/main" id="{C8B34BE8-608F-43C2-8021-7FC7F25B07CD}"/>
              </a:ext>
            </a:extLst>
          </p:cNvPr>
          <p:cNvSpPr txBox="1"/>
          <p:nvPr/>
        </p:nvSpPr>
        <p:spPr>
          <a:xfrm>
            <a:off x="9348015" y="4081613"/>
            <a:ext cx="642163" cy="369332"/>
          </a:xfrm>
          <a:prstGeom prst="rect">
            <a:avLst/>
          </a:prstGeom>
          <a:noFill/>
        </p:spPr>
        <p:txBody>
          <a:bodyPr wrap="square" rtlCol="0">
            <a:spAutoFit/>
          </a:bodyPr>
          <a:lstStyle/>
          <a:p>
            <a:r>
              <a:rPr lang="en-US" dirty="0">
                <a:highlight>
                  <a:srgbClr val="FFFF00"/>
                </a:highlight>
              </a:rPr>
              <a:t>Best</a:t>
            </a:r>
            <a:r>
              <a:rPr lang="en-US" dirty="0"/>
              <a:t>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Tree>
    <p:extLst>
      <p:ext uri="{BB962C8B-B14F-4D97-AF65-F5344CB8AC3E}">
        <p14:creationId xmlns:p14="http://schemas.microsoft.com/office/powerpoint/2010/main" val="25813361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3CEAB665-2E4C-4469-B852-48EA96B0B70E}"/>
              </a:ext>
            </a:extLst>
          </p:cNvPr>
          <p:cNvSpPr txBox="1"/>
          <p:nvPr/>
        </p:nvSpPr>
        <p:spPr>
          <a:xfrm>
            <a:off x="6054725" y="5501486"/>
            <a:ext cx="2997808" cy="523220"/>
          </a:xfrm>
          <a:prstGeom prst="rect">
            <a:avLst/>
          </a:prstGeom>
          <a:noFill/>
        </p:spPr>
        <p:txBody>
          <a:bodyPr wrap="none" rtlCol="0">
            <a:spAutoFit/>
          </a:bodyPr>
          <a:lstStyle/>
          <a:p>
            <a:r>
              <a:rPr lang="en-US" sz="2800" dirty="0">
                <a:ln w="0"/>
                <a:solidFill>
                  <a:schemeClr val="accent1"/>
                </a:solidFill>
                <a:effectLst>
                  <a:outerShdw blurRad="38100" dist="25400" dir="5400000" algn="ctr" rotWithShape="0">
                    <a:srgbClr val="6E747A">
                      <a:alpha val="43000"/>
                    </a:srgbClr>
                  </a:outerShdw>
                </a:effectLst>
              </a:rPr>
              <a:t>30 Year Home Loan</a:t>
            </a:r>
          </a:p>
        </p:txBody>
      </p:sp>
      <p:sp>
        <p:nvSpPr>
          <p:cNvPr id="15" name="TextBox 14">
            <a:extLst>
              <a:ext uri="{FF2B5EF4-FFF2-40B4-BE49-F238E27FC236}">
                <a16:creationId xmlns:a16="http://schemas.microsoft.com/office/drawing/2014/main" id="{AF1A8CBB-3702-4E94-A006-5F9046C49B3A}"/>
              </a:ext>
            </a:extLst>
          </p:cNvPr>
          <p:cNvSpPr txBox="1"/>
          <p:nvPr/>
        </p:nvSpPr>
        <p:spPr>
          <a:xfrm>
            <a:off x="4965196" y="2061707"/>
            <a:ext cx="1980886" cy="461665"/>
          </a:xfrm>
          <a:prstGeom prst="rect">
            <a:avLst/>
          </a:prstGeom>
          <a:noFill/>
        </p:spPr>
        <p:txBody>
          <a:bodyPr wrap="square" rtlCol="0">
            <a:spAutoFit/>
          </a:bodyPr>
          <a:lstStyle/>
          <a:p>
            <a:r>
              <a:rPr lang="en-US" sz="2400" b="1" u="sng" dirty="0">
                <a:solidFill>
                  <a:schemeClr val="accent1"/>
                </a:solidFill>
              </a:rPr>
              <a:t>Example</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sp>
        <p:nvSpPr>
          <p:cNvPr id="24" name="TextBox 23">
            <a:extLst>
              <a:ext uri="{FF2B5EF4-FFF2-40B4-BE49-F238E27FC236}">
                <a16:creationId xmlns:a16="http://schemas.microsoft.com/office/drawing/2014/main" id="{7FD5F1AD-8CA6-459D-BF48-D593B0C40D17}"/>
              </a:ext>
            </a:extLst>
          </p:cNvPr>
          <p:cNvSpPr txBox="1"/>
          <p:nvPr/>
        </p:nvSpPr>
        <p:spPr>
          <a:xfrm>
            <a:off x="4337033" y="2379003"/>
            <a:ext cx="2424062" cy="400110"/>
          </a:xfrm>
          <a:prstGeom prst="rect">
            <a:avLst/>
          </a:prstGeom>
          <a:noFill/>
        </p:spPr>
        <p:txBody>
          <a:bodyPr wrap="none" rtlCol="0">
            <a:spAutoFit/>
          </a:bodyPr>
          <a:lstStyle/>
          <a:p>
            <a:r>
              <a:rPr lang="en-US" sz="2000" b="1" dirty="0">
                <a:solidFill>
                  <a:srgbClr val="00B050"/>
                </a:solidFill>
              </a:rPr>
              <a:t>$250,000 Home Loan</a:t>
            </a:r>
          </a:p>
        </p:txBody>
      </p:sp>
      <p:sp>
        <p:nvSpPr>
          <p:cNvPr id="26" name="TextBox 25">
            <a:extLst>
              <a:ext uri="{FF2B5EF4-FFF2-40B4-BE49-F238E27FC236}">
                <a16:creationId xmlns:a16="http://schemas.microsoft.com/office/drawing/2014/main" id="{F9EF985F-14CE-4E25-856E-0CA8118D4429}"/>
              </a:ext>
            </a:extLst>
          </p:cNvPr>
          <p:cNvSpPr txBox="1"/>
          <p:nvPr/>
        </p:nvSpPr>
        <p:spPr>
          <a:xfrm>
            <a:off x="4337033" y="2719828"/>
            <a:ext cx="2498633" cy="400110"/>
          </a:xfrm>
          <a:prstGeom prst="rect">
            <a:avLst/>
          </a:prstGeom>
          <a:noFill/>
        </p:spPr>
        <p:txBody>
          <a:bodyPr wrap="none" rtlCol="0">
            <a:spAutoFit/>
          </a:bodyPr>
          <a:lstStyle/>
          <a:p>
            <a:r>
              <a:rPr lang="en-US" sz="2000" b="1" dirty="0">
                <a:solidFill>
                  <a:srgbClr val="00B050"/>
                </a:solidFill>
              </a:rPr>
              <a:t>$1,500  Mo. Payment </a:t>
            </a:r>
          </a:p>
        </p:txBody>
      </p:sp>
      <p:sp>
        <p:nvSpPr>
          <p:cNvPr id="27" name="TextBox 26">
            <a:extLst>
              <a:ext uri="{FF2B5EF4-FFF2-40B4-BE49-F238E27FC236}">
                <a16:creationId xmlns:a16="http://schemas.microsoft.com/office/drawing/2014/main" id="{14F01607-58DA-4CB9-ADC6-4E85D62F7182}"/>
              </a:ext>
            </a:extLst>
          </p:cNvPr>
          <p:cNvSpPr txBox="1"/>
          <p:nvPr/>
        </p:nvSpPr>
        <p:spPr>
          <a:xfrm>
            <a:off x="4577451" y="3088722"/>
            <a:ext cx="1526380" cy="400110"/>
          </a:xfrm>
          <a:prstGeom prst="rect">
            <a:avLst/>
          </a:prstGeom>
          <a:noFill/>
        </p:spPr>
        <p:txBody>
          <a:bodyPr wrap="none" rtlCol="0">
            <a:spAutoFit/>
          </a:bodyPr>
          <a:lstStyle/>
          <a:p>
            <a:r>
              <a:rPr lang="en-US" sz="2000" b="1" dirty="0">
                <a:solidFill>
                  <a:srgbClr val="00B050"/>
                </a:solidFill>
              </a:rPr>
              <a:t>Good Health</a:t>
            </a:r>
          </a:p>
        </p:txBody>
      </p:sp>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sp>
        <p:nvSpPr>
          <p:cNvPr id="65" name="TextBox 64">
            <a:extLst>
              <a:ext uri="{FF2B5EF4-FFF2-40B4-BE49-F238E27FC236}">
                <a16:creationId xmlns:a16="http://schemas.microsoft.com/office/drawing/2014/main" id="{A138E671-FA67-436F-8616-0816D08ADF6F}"/>
              </a:ext>
            </a:extLst>
          </p:cNvPr>
          <p:cNvSpPr txBox="1"/>
          <p:nvPr/>
        </p:nvSpPr>
        <p:spPr>
          <a:xfrm>
            <a:off x="7145489" y="3393247"/>
            <a:ext cx="2611099" cy="369332"/>
          </a:xfrm>
          <a:prstGeom prst="rect">
            <a:avLst/>
          </a:prstGeom>
          <a:noFill/>
        </p:spPr>
        <p:txBody>
          <a:bodyPr wrap="none" rtlCol="0">
            <a:spAutoFit/>
          </a:bodyPr>
          <a:lstStyle/>
          <a:p>
            <a:r>
              <a:rPr lang="en-US" b="1" dirty="0"/>
              <a:t>Length of time protected </a:t>
            </a:r>
          </a:p>
        </p:txBody>
      </p:sp>
      <p:sp>
        <p:nvSpPr>
          <p:cNvPr id="66" name="TextBox 65">
            <a:extLst>
              <a:ext uri="{FF2B5EF4-FFF2-40B4-BE49-F238E27FC236}">
                <a16:creationId xmlns:a16="http://schemas.microsoft.com/office/drawing/2014/main" id="{6F167779-2B4E-4169-959C-895911052CCA}"/>
              </a:ext>
            </a:extLst>
          </p:cNvPr>
          <p:cNvSpPr txBox="1"/>
          <p:nvPr/>
        </p:nvSpPr>
        <p:spPr>
          <a:xfrm>
            <a:off x="6310364" y="3747561"/>
            <a:ext cx="1149161" cy="369332"/>
          </a:xfrm>
          <a:prstGeom prst="rect">
            <a:avLst/>
          </a:prstGeom>
          <a:noFill/>
        </p:spPr>
        <p:txBody>
          <a:bodyPr wrap="none" rtlCol="0">
            <a:spAutoFit/>
          </a:bodyPr>
          <a:lstStyle/>
          <a:p>
            <a:r>
              <a:rPr lang="en-US" b="1" dirty="0"/>
              <a:t>6 Months </a:t>
            </a:r>
          </a:p>
        </p:txBody>
      </p:sp>
      <p:sp>
        <p:nvSpPr>
          <p:cNvPr id="68" name="TextBox 67">
            <a:extLst>
              <a:ext uri="{FF2B5EF4-FFF2-40B4-BE49-F238E27FC236}">
                <a16:creationId xmlns:a16="http://schemas.microsoft.com/office/drawing/2014/main" id="{8C844651-A8B8-4306-BDEB-97D022B63A13}"/>
              </a:ext>
            </a:extLst>
          </p:cNvPr>
          <p:cNvSpPr txBox="1"/>
          <p:nvPr/>
        </p:nvSpPr>
        <p:spPr>
          <a:xfrm>
            <a:off x="7388622" y="3747561"/>
            <a:ext cx="301686" cy="369332"/>
          </a:xfrm>
          <a:prstGeom prst="rect">
            <a:avLst/>
          </a:prstGeom>
          <a:noFill/>
        </p:spPr>
        <p:txBody>
          <a:bodyPr wrap="none" rtlCol="0">
            <a:spAutoFit/>
          </a:bodyPr>
          <a:lstStyle/>
          <a:p>
            <a:r>
              <a:rPr lang="en-US" b="1" dirty="0">
                <a:solidFill>
                  <a:srgbClr val="00B050"/>
                </a:solidFill>
              </a:rPr>
              <a:t>$</a:t>
            </a:r>
          </a:p>
        </p:txBody>
      </p:sp>
      <p:sp>
        <p:nvSpPr>
          <p:cNvPr id="76" name="TextBox 75">
            <a:extLst>
              <a:ext uri="{FF2B5EF4-FFF2-40B4-BE49-F238E27FC236}">
                <a16:creationId xmlns:a16="http://schemas.microsoft.com/office/drawing/2014/main" id="{00C1F3D7-4819-4528-BB65-8635C5FB9A11}"/>
              </a:ext>
            </a:extLst>
          </p:cNvPr>
          <p:cNvSpPr txBox="1"/>
          <p:nvPr/>
        </p:nvSpPr>
        <p:spPr>
          <a:xfrm>
            <a:off x="7705730" y="3739316"/>
            <a:ext cx="1134734" cy="369332"/>
          </a:xfrm>
          <a:prstGeom prst="rect">
            <a:avLst/>
          </a:prstGeom>
          <a:noFill/>
        </p:spPr>
        <p:txBody>
          <a:bodyPr wrap="square" rtlCol="0">
            <a:spAutoFit/>
          </a:bodyPr>
          <a:lstStyle/>
          <a:p>
            <a:r>
              <a:rPr lang="en-US" b="1" dirty="0"/>
              <a:t>9 Months </a:t>
            </a:r>
          </a:p>
        </p:txBody>
      </p:sp>
      <p:sp>
        <p:nvSpPr>
          <p:cNvPr id="77" name="TextBox 76">
            <a:extLst>
              <a:ext uri="{FF2B5EF4-FFF2-40B4-BE49-F238E27FC236}">
                <a16:creationId xmlns:a16="http://schemas.microsoft.com/office/drawing/2014/main" id="{E89830A9-1C9A-4B1D-BFB2-370C1C33F8D6}"/>
              </a:ext>
            </a:extLst>
          </p:cNvPr>
          <p:cNvSpPr txBox="1"/>
          <p:nvPr/>
        </p:nvSpPr>
        <p:spPr>
          <a:xfrm>
            <a:off x="9182557" y="3739316"/>
            <a:ext cx="1266180" cy="369332"/>
          </a:xfrm>
          <a:prstGeom prst="rect">
            <a:avLst/>
          </a:prstGeom>
          <a:noFill/>
        </p:spPr>
        <p:txBody>
          <a:bodyPr wrap="none" rtlCol="0">
            <a:spAutoFit/>
          </a:bodyPr>
          <a:lstStyle/>
          <a:p>
            <a:r>
              <a:rPr lang="en-US" b="1" dirty="0">
                <a:highlight>
                  <a:srgbClr val="FFFF00"/>
                </a:highlight>
              </a:rPr>
              <a:t>12 Months </a:t>
            </a:r>
          </a:p>
        </p:txBody>
      </p:sp>
      <p:sp>
        <p:nvSpPr>
          <p:cNvPr id="78" name="TextBox 77">
            <a:extLst>
              <a:ext uri="{FF2B5EF4-FFF2-40B4-BE49-F238E27FC236}">
                <a16:creationId xmlns:a16="http://schemas.microsoft.com/office/drawing/2014/main" id="{197436AD-3072-437B-9D18-1976638C65DF}"/>
              </a:ext>
            </a:extLst>
          </p:cNvPr>
          <p:cNvSpPr txBox="1"/>
          <p:nvPr/>
        </p:nvSpPr>
        <p:spPr>
          <a:xfrm>
            <a:off x="8825977" y="3701393"/>
            <a:ext cx="301686" cy="461665"/>
          </a:xfrm>
          <a:prstGeom prst="rect">
            <a:avLst/>
          </a:prstGeom>
          <a:noFill/>
        </p:spPr>
        <p:txBody>
          <a:bodyPr wrap="square" rtlCol="0">
            <a:spAutoFit/>
          </a:bodyPr>
          <a:lstStyle/>
          <a:p>
            <a:r>
              <a:rPr lang="en-US" sz="2400" b="1" dirty="0">
                <a:solidFill>
                  <a:srgbClr val="00B050"/>
                </a:solidFill>
              </a:rPr>
              <a:t>$</a:t>
            </a:r>
          </a:p>
        </p:txBody>
      </p:sp>
      <p:sp>
        <p:nvSpPr>
          <p:cNvPr id="79" name="TextBox 78">
            <a:extLst>
              <a:ext uri="{FF2B5EF4-FFF2-40B4-BE49-F238E27FC236}">
                <a16:creationId xmlns:a16="http://schemas.microsoft.com/office/drawing/2014/main" id="{7BA2FBA8-6FCC-49DB-A5C2-F1776F11798E}"/>
              </a:ext>
            </a:extLst>
          </p:cNvPr>
          <p:cNvSpPr txBox="1"/>
          <p:nvPr/>
        </p:nvSpPr>
        <p:spPr>
          <a:xfrm>
            <a:off x="10317291" y="3625842"/>
            <a:ext cx="393056" cy="584775"/>
          </a:xfrm>
          <a:prstGeom prst="rect">
            <a:avLst/>
          </a:prstGeom>
          <a:noFill/>
        </p:spPr>
        <p:txBody>
          <a:bodyPr wrap="none" rtlCol="0">
            <a:spAutoFit/>
          </a:bodyPr>
          <a:lstStyle/>
          <a:p>
            <a:r>
              <a:rPr lang="en-US" sz="3200" b="1" dirty="0">
                <a:solidFill>
                  <a:srgbClr val="00B050"/>
                </a:solidFill>
              </a:rPr>
              <a:t>$</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84" name="TextBox 83">
            <a:extLst>
              <a:ext uri="{FF2B5EF4-FFF2-40B4-BE49-F238E27FC236}">
                <a16:creationId xmlns:a16="http://schemas.microsoft.com/office/drawing/2014/main" id="{8FDFE61C-865E-451E-8606-87B3EAADAB68}"/>
              </a:ext>
            </a:extLst>
          </p:cNvPr>
          <p:cNvSpPr txBox="1"/>
          <p:nvPr/>
        </p:nvSpPr>
        <p:spPr>
          <a:xfrm>
            <a:off x="6445916" y="4092821"/>
            <a:ext cx="748923" cy="369332"/>
          </a:xfrm>
          <a:prstGeom prst="rect">
            <a:avLst/>
          </a:prstGeom>
          <a:noFill/>
        </p:spPr>
        <p:txBody>
          <a:bodyPr wrap="none" rtlCol="0">
            <a:spAutoFit/>
          </a:bodyPr>
          <a:lstStyle/>
          <a:p>
            <a:r>
              <a:rPr lang="en-US" dirty="0"/>
              <a:t>Good </a:t>
            </a:r>
          </a:p>
        </p:txBody>
      </p:sp>
      <p:sp>
        <p:nvSpPr>
          <p:cNvPr id="85" name="TextBox 84">
            <a:extLst>
              <a:ext uri="{FF2B5EF4-FFF2-40B4-BE49-F238E27FC236}">
                <a16:creationId xmlns:a16="http://schemas.microsoft.com/office/drawing/2014/main" id="{76259C0B-D475-450A-B5D6-302954C14082}"/>
              </a:ext>
            </a:extLst>
          </p:cNvPr>
          <p:cNvSpPr txBox="1"/>
          <p:nvPr/>
        </p:nvSpPr>
        <p:spPr>
          <a:xfrm>
            <a:off x="7916615" y="4108801"/>
            <a:ext cx="873381" cy="369332"/>
          </a:xfrm>
          <a:prstGeom prst="rect">
            <a:avLst/>
          </a:prstGeom>
          <a:noFill/>
        </p:spPr>
        <p:txBody>
          <a:bodyPr wrap="none" rtlCol="0">
            <a:spAutoFit/>
          </a:bodyPr>
          <a:lstStyle/>
          <a:p>
            <a:r>
              <a:rPr lang="en-US" dirty="0"/>
              <a:t>Better  </a:t>
            </a:r>
          </a:p>
        </p:txBody>
      </p:sp>
      <p:sp>
        <p:nvSpPr>
          <p:cNvPr id="86" name="TextBox 85">
            <a:extLst>
              <a:ext uri="{FF2B5EF4-FFF2-40B4-BE49-F238E27FC236}">
                <a16:creationId xmlns:a16="http://schemas.microsoft.com/office/drawing/2014/main" id="{C8B34BE8-608F-43C2-8021-7FC7F25B07CD}"/>
              </a:ext>
            </a:extLst>
          </p:cNvPr>
          <p:cNvSpPr txBox="1"/>
          <p:nvPr/>
        </p:nvSpPr>
        <p:spPr>
          <a:xfrm>
            <a:off x="9348015" y="4081613"/>
            <a:ext cx="642163" cy="369332"/>
          </a:xfrm>
          <a:prstGeom prst="rect">
            <a:avLst/>
          </a:prstGeom>
          <a:noFill/>
        </p:spPr>
        <p:txBody>
          <a:bodyPr wrap="none" rtlCol="0">
            <a:spAutoFit/>
          </a:bodyPr>
          <a:lstStyle/>
          <a:p>
            <a:r>
              <a:rPr lang="en-US" dirty="0"/>
              <a:t>Best </a:t>
            </a:r>
          </a:p>
        </p:txBody>
      </p:sp>
      <p:sp>
        <p:nvSpPr>
          <p:cNvPr id="2" name="Rectangle 1">
            <a:extLst>
              <a:ext uri="{FF2B5EF4-FFF2-40B4-BE49-F238E27FC236}">
                <a16:creationId xmlns:a16="http://schemas.microsoft.com/office/drawing/2014/main" id="{67455A14-3819-4AC3-BB85-C367C7792B2A}"/>
              </a:ext>
            </a:extLst>
          </p:cNvPr>
          <p:cNvSpPr/>
          <p:nvPr/>
        </p:nvSpPr>
        <p:spPr>
          <a:xfrm>
            <a:off x="7899173" y="3094655"/>
            <a:ext cx="937180" cy="369332"/>
          </a:xfrm>
          <a:prstGeom prst="rect">
            <a:avLst/>
          </a:prstGeom>
        </p:spPr>
        <p:txBody>
          <a:bodyPr wrap="none">
            <a:spAutoFit/>
          </a:bodyPr>
          <a:lstStyle/>
          <a:p>
            <a:r>
              <a:rPr lang="en-US" b="1" dirty="0"/>
              <a:t>Options</a:t>
            </a:r>
          </a:p>
        </p:txBody>
      </p:sp>
      <p:sp>
        <p:nvSpPr>
          <p:cNvPr id="3" name="Arrow: Down 2">
            <a:extLst>
              <a:ext uri="{FF2B5EF4-FFF2-40B4-BE49-F238E27FC236}">
                <a16:creationId xmlns:a16="http://schemas.microsoft.com/office/drawing/2014/main" id="{52B9FF34-B395-403D-B928-6BAE7A12E317}"/>
              </a:ext>
            </a:extLst>
          </p:cNvPr>
          <p:cNvSpPr/>
          <p:nvPr/>
        </p:nvSpPr>
        <p:spPr>
          <a:xfrm>
            <a:off x="9652218" y="3075155"/>
            <a:ext cx="247641" cy="69336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DB6BFF8B-E09B-4816-99BF-713A9E3B27B5}"/>
              </a:ext>
            </a:extLst>
          </p:cNvPr>
          <p:cNvSpPr txBox="1"/>
          <p:nvPr/>
        </p:nvSpPr>
        <p:spPr>
          <a:xfrm>
            <a:off x="8985950" y="2600926"/>
            <a:ext cx="1580176" cy="369332"/>
          </a:xfrm>
          <a:prstGeom prst="rect">
            <a:avLst/>
          </a:prstGeom>
          <a:noFill/>
        </p:spPr>
        <p:txBody>
          <a:bodyPr wrap="none" rtlCol="0">
            <a:spAutoFit/>
          </a:bodyPr>
          <a:lstStyle/>
          <a:p>
            <a:r>
              <a:rPr lang="en-US" dirty="0">
                <a:highlight>
                  <a:srgbClr val="FFFF00"/>
                </a:highlight>
              </a:rPr>
              <a:t>Policy Selected</a:t>
            </a:r>
          </a:p>
        </p:txBody>
      </p:sp>
    </p:spTree>
    <p:extLst>
      <p:ext uri="{BB962C8B-B14F-4D97-AF65-F5344CB8AC3E}">
        <p14:creationId xmlns:p14="http://schemas.microsoft.com/office/powerpoint/2010/main" val="154090261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sp>
        <p:nvSpPr>
          <p:cNvPr id="14" name="TextBox 13">
            <a:extLst>
              <a:ext uri="{FF2B5EF4-FFF2-40B4-BE49-F238E27FC236}">
                <a16:creationId xmlns:a16="http://schemas.microsoft.com/office/drawing/2014/main" id="{3CEAB665-2E4C-4469-B852-48EA96B0B70E}"/>
              </a:ext>
            </a:extLst>
          </p:cNvPr>
          <p:cNvSpPr txBox="1"/>
          <p:nvPr/>
        </p:nvSpPr>
        <p:spPr>
          <a:xfrm>
            <a:off x="4456735" y="3965069"/>
            <a:ext cx="5572231" cy="523220"/>
          </a:xfrm>
          <a:prstGeom prst="rect">
            <a:avLst/>
          </a:prstGeom>
          <a:noFill/>
        </p:spPr>
        <p:txBody>
          <a:bodyPr wrap="none" rtlCol="0">
            <a:spAutoFit/>
          </a:bodyPr>
          <a:lstStyle/>
          <a:p>
            <a:r>
              <a:rPr lang="en-US" sz="2800" dirty="0">
                <a:ln w="0"/>
                <a:solidFill>
                  <a:schemeClr val="tx2"/>
                </a:solidFill>
                <a:effectLst>
                  <a:outerShdw blurRad="38100" dist="25400" dir="5400000" algn="ctr" rotWithShape="0">
                    <a:srgbClr val="6E747A">
                      <a:alpha val="43000"/>
                    </a:srgbClr>
                  </a:outerShdw>
                </a:effectLst>
              </a:rPr>
              <a:t>How Coverage Works/12 Month Plan</a:t>
            </a:r>
          </a:p>
        </p:txBody>
      </p: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pic>
        <p:nvPicPr>
          <p:cNvPr id="23" name="Graphic 22" descr="Man and woman">
            <a:extLst>
              <a:ext uri="{FF2B5EF4-FFF2-40B4-BE49-F238E27FC236}">
                <a16:creationId xmlns:a16="http://schemas.microsoft.com/office/drawing/2014/main" id="{97B176F8-2037-4FAD-8494-CFAEA50A250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150193" y="2405185"/>
            <a:ext cx="814467" cy="814467"/>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94265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Tree>
    <p:extLst>
      <p:ext uri="{BB962C8B-B14F-4D97-AF65-F5344CB8AC3E}">
        <p14:creationId xmlns:p14="http://schemas.microsoft.com/office/powerpoint/2010/main" val="223166785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January</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112114" y="4377128"/>
            <a:ext cx="620437" cy="6017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73969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February </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313755" y="4377128"/>
            <a:ext cx="418796" cy="62665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078077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March</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581405" y="4306352"/>
            <a:ext cx="359453" cy="72167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877393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19C74F1B-46D6-46A3-85AA-76A26194D35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4" name="Rectangle 3">
            <a:extLst>
              <a:ext uri="{FF2B5EF4-FFF2-40B4-BE49-F238E27FC236}">
                <a16:creationId xmlns:a16="http://schemas.microsoft.com/office/drawing/2014/main" id="{D1D159DB-D9ED-43FC-BA4A-560CB57DAD5F}"/>
              </a:ext>
            </a:extLst>
          </p:cNvPr>
          <p:cNvSpPr/>
          <p:nvPr/>
        </p:nvSpPr>
        <p:spPr>
          <a:xfrm>
            <a:off x="576195" y="273384"/>
            <a:ext cx="10882183" cy="969496"/>
          </a:xfrm>
          <a:prstGeom prst="rect">
            <a:avLst/>
          </a:prstGeom>
        </p:spPr>
        <p:txBody>
          <a:bodyPr wrap="square">
            <a:spAutoFit/>
          </a:bodyPr>
          <a:lstStyle/>
          <a:p>
            <a:r>
              <a:rPr lang="en-US" sz="4800" b="1">
                <a:solidFill>
                  <a:srgbClr val="000000"/>
                </a:solidFill>
                <a:latin typeface="Arial Black" panose="020B0A04020102020204" pitchFamily="34" charset="0"/>
              </a:rPr>
              <a:t>Role + Purpose</a:t>
            </a:r>
          </a:p>
          <a:p>
            <a:endParaRPr lang="en-US" sz="900"/>
          </a:p>
        </p:txBody>
      </p:sp>
      <p:sp>
        <p:nvSpPr>
          <p:cNvPr id="5" name="Rectangle 4">
            <a:extLst>
              <a:ext uri="{FF2B5EF4-FFF2-40B4-BE49-F238E27FC236}">
                <a16:creationId xmlns:a16="http://schemas.microsoft.com/office/drawing/2014/main" id="{D4504873-345A-4B44-A44D-4CF292334A30}"/>
              </a:ext>
            </a:extLst>
          </p:cNvPr>
          <p:cNvSpPr/>
          <p:nvPr/>
        </p:nvSpPr>
        <p:spPr>
          <a:xfrm>
            <a:off x="388307" y="1658870"/>
            <a:ext cx="4096011" cy="409342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My Role</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 am a state licensed </a:t>
            </a:r>
            <a:r>
              <a:rPr lang="en-US" sz="2000" u="sng" dirty="0">
                <a:solidFill>
                  <a:srgbClr val="000000"/>
                </a:solidFill>
                <a:latin typeface="Arial" panose="020B0604020202020204" pitchFamily="34" charset="0"/>
                <a:cs typeface="Arial" panose="020B0604020202020204" pitchFamily="34" charset="0"/>
              </a:rPr>
              <a:t>Broker</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 have access to over 40+ carriers at our disposal. The only reason I would choose one over the other are factors like age, health, and mortgage amount. </a:t>
            </a:r>
          </a:p>
          <a:p>
            <a:pPr marL="342900" indent="-3429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I’m not obligated to any carrier, so I work for </a:t>
            </a:r>
            <a:r>
              <a:rPr lang="en-US" sz="2000" b="1" dirty="0">
                <a:solidFill>
                  <a:srgbClr val="000000"/>
                </a:solidFill>
                <a:latin typeface="Arial" panose="020B0604020202020204" pitchFamily="34" charset="0"/>
                <a:cs typeface="Arial" panose="020B0604020202020204" pitchFamily="34" charset="0"/>
              </a:rPr>
              <a:t>YOU</a:t>
            </a:r>
            <a:r>
              <a:rPr lang="en-US" sz="2000" dirty="0">
                <a:solidFill>
                  <a:srgbClr val="000000"/>
                </a:solidFill>
                <a:latin typeface="Arial" panose="020B0604020202020204" pitchFamily="34" charset="0"/>
                <a:cs typeface="Arial" panose="020B0604020202020204" pitchFamily="34" charset="0"/>
              </a:rPr>
              <a:t> and not the insurance company. </a:t>
            </a:r>
          </a:p>
          <a:p>
            <a:endParaRPr lang="en-US" dirty="0"/>
          </a:p>
        </p:txBody>
      </p:sp>
      <p:sp>
        <p:nvSpPr>
          <p:cNvPr id="6" name="Rectangle 5">
            <a:extLst>
              <a:ext uri="{FF2B5EF4-FFF2-40B4-BE49-F238E27FC236}">
                <a16:creationId xmlns:a16="http://schemas.microsoft.com/office/drawing/2014/main" id="{AC9E9CE6-5588-466E-9437-1C692A1AADED}"/>
              </a:ext>
            </a:extLst>
          </p:cNvPr>
          <p:cNvSpPr/>
          <p:nvPr/>
        </p:nvSpPr>
        <p:spPr>
          <a:xfrm>
            <a:off x="4759609" y="1689356"/>
            <a:ext cx="3321270" cy="2277547"/>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My Expertise</a:t>
            </a:r>
          </a:p>
          <a:p>
            <a:r>
              <a:rPr lang="en-US" sz="2000" dirty="0">
                <a:solidFill>
                  <a:srgbClr val="000000"/>
                </a:solidFill>
                <a:latin typeface="Arial" panose="020B0604020202020204" pitchFamily="34" charset="0"/>
                <a:cs typeface="Arial" panose="020B0604020202020204" pitchFamily="34" charset="0"/>
              </a:rPr>
              <a:t>To navigate through the</a:t>
            </a:r>
          </a:p>
          <a:p>
            <a:r>
              <a:rPr lang="en-US" sz="2000" dirty="0">
                <a:solidFill>
                  <a:srgbClr val="000000"/>
                </a:solidFill>
                <a:latin typeface="Arial" panose="020B0604020202020204" pitchFamily="34" charset="0"/>
                <a:cs typeface="Arial" panose="020B0604020202020204" pitchFamily="34" charset="0"/>
              </a:rPr>
              <a:t>options and narrow options to the absolute best one for you, based on your health and your budget.</a:t>
            </a:r>
          </a:p>
        </p:txBody>
      </p:sp>
      <p:sp>
        <p:nvSpPr>
          <p:cNvPr id="7" name="Rectangle 6">
            <a:extLst>
              <a:ext uri="{FF2B5EF4-FFF2-40B4-BE49-F238E27FC236}">
                <a16:creationId xmlns:a16="http://schemas.microsoft.com/office/drawing/2014/main" id="{595997F6-94AE-4A7C-B77E-9BF1C1137170}"/>
              </a:ext>
            </a:extLst>
          </p:cNvPr>
          <p:cNvSpPr/>
          <p:nvPr/>
        </p:nvSpPr>
        <p:spPr>
          <a:xfrm>
            <a:off x="8582748" y="1658870"/>
            <a:ext cx="2875630" cy="4124206"/>
          </a:xfrm>
          <a:prstGeom prst="rect">
            <a:avLst/>
          </a:prstGeom>
        </p:spPr>
        <p:txBody>
          <a:bodyPr wrap="square" anchor="t">
            <a:spAutoFit/>
          </a:bodyPr>
          <a:lstStyle/>
          <a:p>
            <a:pPr>
              <a:spcAft>
                <a:spcPts val="1200"/>
              </a:spcAft>
            </a:pPr>
            <a:r>
              <a:rPr lang="en-US" sz="3200" dirty="0">
                <a:solidFill>
                  <a:srgbClr val="4CBEFA"/>
                </a:solidFill>
                <a:latin typeface="Arial"/>
                <a:cs typeface="Arial"/>
              </a:rPr>
              <a:t>My Purpose</a:t>
            </a:r>
          </a:p>
          <a:p>
            <a:r>
              <a:rPr lang="en-US" sz="2000" dirty="0">
                <a:solidFill>
                  <a:srgbClr val="000000"/>
                </a:solidFill>
                <a:latin typeface="Arial"/>
                <a:cs typeface="Arial"/>
              </a:rPr>
              <a:t>My job is to help find coverage that protects the family and makes sense.</a:t>
            </a:r>
          </a:p>
          <a:p>
            <a:r>
              <a:rPr lang="en-US" sz="2000" u="sng" dirty="0">
                <a:solidFill>
                  <a:srgbClr val="000000"/>
                </a:solidFill>
                <a:latin typeface="Arial"/>
                <a:cs typeface="Arial"/>
              </a:rPr>
              <a:t> </a:t>
            </a:r>
            <a:r>
              <a:rPr lang="en-US" sz="2000" b="1" u="sng" dirty="0">
                <a:solidFill>
                  <a:srgbClr val="000000"/>
                </a:solidFill>
                <a:latin typeface="Arial"/>
                <a:cs typeface="Arial"/>
              </a:rPr>
              <a:t>If</a:t>
            </a:r>
            <a:r>
              <a:rPr lang="en-US" sz="2000" u="sng" dirty="0">
                <a:solidFill>
                  <a:srgbClr val="000000"/>
                </a:solidFill>
                <a:latin typeface="Arial"/>
                <a:cs typeface="Arial"/>
              </a:rPr>
              <a:t> </a:t>
            </a:r>
            <a:r>
              <a:rPr lang="en-US" sz="2000" dirty="0">
                <a:solidFill>
                  <a:srgbClr val="000000"/>
                </a:solidFill>
                <a:latin typeface="Arial"/>
                <a:cs typeface="Arial"/>
              </a:rPr>
              <a:t>we find something that we agree makes sense, It’s my job to help you apply for the coverage and see it through the underwriting process.</a:t>
            </a:r>
            <a:endParaRPr lang="en-US" sz="2000" dirty="0">
              <a:solidFill>
                <a:srgbClr val="000000"/>
              </a:solidFill>
              <a:latin typeface="Arial" panose="020B0604020202020204" pitchFamily="34" charset="0"/>
              <a:cs typeface="Arial" panose="020B0604020202020204" pitchFamily="34" charset="0"/>
            </a:endParaRPr>
          </a:p>
        </p:txBody>
      </p:sp>
      <p:sp>
        <p:nvSpPr>
          <p:cNvPr id="9" name="Rectangle 8">
            <a:extLst>
              <a:ext uri="{FF2B5EF4-FFF2-40B4-BE49-F238E27FC236}">
                <a16:creationId xmlns:a16="http://schemas.microsoft.com/office/drawing/2014/main" id="{1CEE41D1-4595-4658-93E7-CC72912726F3}"/>
              </a:ext>
            </a:extLst>
          </p:cNvPr>
          <p:cNvSpPr/>
          <p:nvPr/>
        </p:nvSpPr>
        <p:spPr>
          <a:xfrm>
            <a:off x="733622"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63AD465-F20F-421F-91AE-1B2960B2C5A2}"/>
              </a:ext>
            </a:extLst>
          </p:cNvPr>
          <p:cNvSpPr/>
          <p:nvPr/>
        </p:nvSpPr>
        <p:spPr>
          <a:xfrm>
            <a:off x="4986187"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20EC783-2ECF-4485-BB14-8BD6B2E4E939}"/>
              </a:ext>
            </a:extLst>
          </p:cNvPr>
          <p:cNvSpPr/>
          <p:nvPr/>
        </p:nvSpPr>
        <p:spPr>
          <a:xfrm>
            <a:off x="8784204" y="2244112"/>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4BB32AB-E399-4DE6-9DDA-EDF2BA8F968D}"/>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067396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499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April </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flipH="1">
            <a:off x="3869121" y="4306352"/>
            <a:ext cx="71738" cy="64575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0DD7FD64-8D8D-41C2-81BF-A55EA46C62CF}"/>
              </a:ext>
            </a:extLst>
          </p:cNvPr>
          <p:cNvSpPr/>
          <p:nvPr/>
        </p:nvSpPr>
        <p:spPr>
          <a:xfrm>
            <a:off x="3687544"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285261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998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522061" y="3446900"/>
            <a:ext cx="1118063"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May</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a:off x="4081092" y="4448077"/>
            <a:ext cx="0" cy="54935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0DD7FD64-8D8D-41C2-81BF-A55EA46C62CF}"/>
              </a:ext>
            </a:extLst>
          </p:cNvPr>
          <p:cNvSpPr/>
          <p:nvPr/>
        </p:nvSpPr>
        <p:spPr>
          <a:xfrm>
            <a:off x="3687544"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ication Sign 22">
            <a:extLst>
              <a:ext uri="{FF2B5EF4-FFF2-40B4-BE49-F238E27FC236}">
                <a16:creationId xmlns:a16="http://schemas.microsoft.com/office/drawing/2014/main" id="{751D67DD-9E94-41A2-8945-7142793500E9}"/>
              </a:ext>
            </a:extLst>
          </p:cNvPr>
          <p:cNvSpPr/>
          <p:nvPr/>
        </p:nvSpPr>
        <p:spPr>
          <a:xfrm>
            <a:off x="3950497"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419892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29980"/>
            <a:ext cx="1219200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Knowing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id="{45E2F47E-6BCE-405F-9988-B99A9346342B}"/>
              </a:ext>
            </a:extLst>
          </p:cNvPr>
          <p:cNvCxnSpPr/>
          <p:nvPr/>
        </p:nvCxnSpPr>
        <p:spPr>
          <a:xfrm>
            <a:off x="836796" y="5201587"/>
            <a:ext cx="10518407" cy="0"/>
          </a:xfrm>
          <a:prstGeom prst="line">
            <a:avLst/>
          </a:prstGeom>
          <a:ln/>
        </p:spPr>
        <p:style>
          <a:lnRef idx="3">
            <a:schemeClr val="accent2"/>
          </a:lnRef>
          <a:fillRef idx="0">
            <a:schemeClr val="accent2"/>
          </a:fillRef>
          <a:effectRef idx="2">
            <a:schemeClr val="accent2"/>
          </a:effectRef>
          <a:fontRef idx="minor">
            <a:schemeClr val="tx1"/>
          </a:fontRef>
        </p:style>
      </p:cxnSp>
      <p:pic>
        <p:nvPicPr>
          <p:cNvPr id="21" name="Graphic 20" descr="Suburban scene">
            <a:extLst>
              <a:ext uri="{FF2B5EF4-FFF2-40B4-BE49-F238E27FC236}">
                <a16:creationId xmlns:a16="http://schemas.microsoft.com/office/drawing/2014/main" id="{10C710BB-28D5-4EB3-A827-7144B896FBED}"/>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824399" y="2010656"/>
            <a:ext cx="1418344" cy="1418344"/>
          </a:xfrm>
          <a:prstGeom prst="rect">
            <a:avLst/>
          </a:prstGeom>
        </p:spPr>
      </p:pic>
      <p:cxnSp>
        <p:nvCxnSpPr>
          <p:cNvPr id="28" name="Straight Connector 27">
            <a:extLst>
              <a:ext uri="{FF2B5EF4-FFF2-40B4-BE49-F238E27FC236}">
                <a16:creationId xmlns:a16="http://schemas.microsoft.com/office/drawing/2014/main" id="{239C492F-FE49-4A60-930F-09F8D64AA3B5}"/>
              </a:ext>
            </a:extLst>
          </p:cNvPr>
          <p:cNvCxnSpPr/>
          <p:nvPr/>
        </p:nvCxnSpPr>
        <p:spPr>
          <a:xfrm>
            <a:off x="836796" y="4377128"/>
            <a:ext cx="0" cy="1518790"/>
          </a:xfrm>
          <a:prstGeom prst="line">
            <a:avLst/>
          </a:prstGeom>
        </p:spPr>
        <p:style>
          <a:lnRef idx="1">
            <a:schemeClr val="dk1"/>
          </a:lnRef>
          <a:fillRef idx="0">
            <a:schemeClr val="dk1"/>
          </a:fillRef>
          <a:effectRef idx="0">
            <a:schemeClr val="dk1"/>
          </a:effectRef>
          <a:fontRef idx="minor">
            <a:schemeClr val="tx1"/>
          </a:fontRef>
        </p:style>
      </p:cxnSp>
      <p:sp>
        <p:nvSpPr>
          <p:cNvPr id="34" name="TextBox 33">
            <a:extLst>
              <a:ext uri="{FF2B5EF4-FFF2-40B4-BE49-F238E27FC236}">
                <a16:creationId xmlns:a16="http://schemas.microsoft.com/office/drawing/2014/main" id="{3885A085-0906-48BB-BCAB-D1391943AE4E}"/>
              </a:ext>
            </a:extLst>
          </p:cNvPr>
          <p:cNvSpPr txBox="1"/>
          <p:nvPr/>
        </p:nvSpPr>
        <p:spPr>
          <a:xfrm>
            <a:off x="629587" y="6041036"/>
            <a:ext cx="585930" cy="369332"/>
          </a:xfrm>
          <a:prstGeom prst="rect">
            <a:avLst/>
          </a:prstGeom>
          <a:noFill/>
        </p:spPr>
        <p:txBody>
          <a:bodyPr wrap="none" rtlCol="0">
            <a:spAutoFit/>
          </a:bodyPr>
          <a:lstStyle/>
          <a:p>
            <a:r>
              <a:rPr lang="en-US" b="1" dirty="0"/>
              <a:t>Yr. 1</a:t>
            </a:r>
          </a:p>
        </p:txBody>
      </p:sp>
      <p:cxnSp>
        <p:nvCxnSpPr>
          <p:cNvPr id="40" name="Straight Connector 39">
            <a:extLst>
              <a:ext uri="{FF2B5EF4-FFF2-40B4-BE49-F238E27FC236}">
                <a16:creationId xmlns:a16="http://schemas.microsoft.com/office/drawing/2014/main" id="{63406029-8BF2-4E86-A8E3-705D31C40CA8}"/>
              </a:ext>
            </a:extLst>
          </p:cNvPr>
          <p:cNvCxnSpPr>
            <a:cxnSpLocks/>
          </p:cNvCxnSpPr>
          <p:nvPr/>
        </p:nvCxnSpPr>
        <p:spPr>
          <a:xfrm>
            <a:off x="2824399" y="4736892"/>
            <a:ext cx="0" cy="899410"/>
          </a:xfrm>
          <a:prstGeom prst="line">
            <a:avLst/>
          </a:prstGeom>
          <a:ln w="50800" cap="flat" cmpd="sng" algn="ctr">
            <a:solidFill>
              <a:srgbClr val="FF0000"/>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41" name="TextBox 40">
            <a:extLst>
              <a:ext uri="{FF2B5EF4-FFF2-40B4-BE49-F238E27FC236}">
                <a16:creationId xmlns:a16="http://schemas.microsoft.com/office/drawing/2014/main" id="{FDB7E4CD-E96F-4070-972D-65F8D039709A}"/>
              </a:ext>
            </a:extLst>
          </p:cNvPr>
          <p:cNvSpPr txBox="1"/>
          <p:nvPr/>
        </p:nvSpPr>
        <p:spPr>
          <a:xfrm>
            <a:off x="1401474" y="5835141"/>
            <a:ext cx="4147590" cy="646331"/>
          </a:xfrm>
          <a:prstGeom prst="rect">
            <a:avLst/>
          </a:prstGeom>
          <a:noFill/>
        </p:spPr>
        <p:txBody>
          <a:bodyPr wrap="square" rtlCol="0">
            <a:spAutoFit/>
          </a:bodyPr>
          <a:lstStyle/>
          <a:p>
            <a:pPr algn="ctr"/>
            <a:r>
              <a:rPr lang="en-US" b="1" dirty="0"/>
              <a:t>Ex. Death of insured Occurs December</a:t>
            </a:r>
          </a:p>
          <a:p>
            <a:pPr algn="ctr"/>
            <a:r>
              <a:rPr lang="en-US" b="1" dirty="0"/>
              <a:t>Covers Payments </a:t>
            </a:r>
            <a:r>
              <a:rPr lang="en-US" b="1" u="sng" dirty="0"/>
              <a:t>$1,500</a:t>
            </a:r>
          </a:p>
        </p:txBody>
      </p:sp>
      <p:cxnSp>
        <p:nvCxnSpPr>
          <p:cNvPr id="81" name="Straight Arrow Connector 80">
            <a:extLst>
              <a:ext uri="{FF2B5EF4-FFF2-40B4-BE49-F238E27FC236}">
                <a16:creationId xmlns:a16="http://schemas.microsoft.com/office/drawing/2014/main" id="{66E33EC2-E1B6-4D97-8F80-C16ADD2FD204}"/>
              </a:ext>
            </a:extLst>
          </p:cNvPr>
          <p:cNvCxnSpPr>
            <a:cxnSpLocks/>
          </p:cNvCxnSpPr>
          <p:nvPr/>
        </p:nvCxnSpPr>
        <p:spPr>
          <a:xfrm>
            <a:off x="10475438" y="5201585"/>
            <a:ext cx="1325833" cy="0"/>
          </a:xfrm>
          <a:prstGeom prst="straightConnector1">
            <a:avLst/>
          </a:prstGeom>
          <a:ln>
            <a:solidFill>
              <a:schemeClr val="tx2">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4847754-A7B1-45F0-B6E0-74E96F47FC9F}"/>
              </a:ext>
            </a:extLst>
          </p:cNvPr>
          <p:cNvCxnSpPr>
            <a:cxnSpLocks/>
          </p:cNvCxnSpPr>
          <p:nvPr/>
        </p:nvCxnSpPr>
        <p:spPr>
          <a:xfrm flipV="1">
            <a:off x="2318353" y="5497811"/>
            <a:ext cx="379844" cy="375755"/>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pic>
        <p:nvPicPr>
          <p:cNvPr id="3" name="Graphic 2" descr="Woman">
            <a:extLst>
              <a:ext uri="{FF2B5EF4-FFF2-40B4-BE49-F238E27FC236}">
                <a16:creationId xmlns:a16="http://schemas.microsoft.com/office/drawing/2014/main" id="{611C129F-A8D0-4C3B-BBF3-D8430B7F91D4}"/>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2301181" y="2408476"/>
            <a:ext cx="711663" cy="769840"/>
          </a:xfrm>
          <a:prstGeom prst="rect">
            <a:avLst/>
          </a:prstGeom>
        </p:spPr>
      </p:pic>
      <p:sp>
        <p:nvSpPr>
          <p:cNvPr id="35" name="Multiplication Sign 34">
            <a:extLst>
              <a:ext uri="{FF2B5EF4-FFF2-40B4-BE49-F238E27FC236}">
                <a16:creationId xmlns:a16="http://schemas.microsoft.com/office/drawing/2014/main" id="{A3CA3F2F-B61F-4151-81BF-8F34ACF5D8D9}"/>
              </a:ext>
            </a:extLst>
          </p:cNvPr>
          <p:cNvSpPr/>
          <p:nvPr/>
        </p:nvSpPr>
        <p:spPr>
          <a:xfrm>
            <a:off x="2824398"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824B0694-598B-4138-A9CD-AF9759AA5D6F}"/>
              </a:ext>
            </a:extLst>
          </p:cNvPr>
          <p:cNvSpPr txBox="1"/>
          <p:nvPr/>
        </p:nvSpPr>
        <p:spPr>
          <a:xfrm>
            <a:off x="3074056" y="3446900"/>
            <a:ext cx="2014078" cy="923330"/>
          </a:xfrm>
          <a:prstGeom prst="rect">
            <a:avLst/>
          </a:prstGeom>
          <a:noFill/>
        </p:spPr>
        <p:txBody>
          <a:bodyPr wrap="none" rtlCol="0">
            <a:spAutoFit/>
          </a:bodyPr>
          <a:lstStyle/>
          <a:p>
            <a:pPr algn="ctr"/>
            <a:r>
              <a:rPr lang="en-US" b="1" dirty="0"/>
              <a:t>Payments</a:t>
            </a:r>
          </a:p>
          <a:p>
            <a:pPr algn="ctr"/>
            <a:r>
              <a:rPr lang="en-US" b="1" dirty="0"/>
              <a:t>Covered </a:t>
            </a:r>
          </a:p>
          <a:p>
            <a:pPr algn="ctr"/>
            <a:r>
              <a:rPr lang="en-US" b="1" dirty="0"/>
              <a:t>Through December</a:t>
            </a:r>
          </a:p>
        </p:txBody>
      </p:sp>
      <p:cxnSp>
        <p:nvCxnSpPr>
          <p:cNvPr id="9" name="Straight Arrow Connector 8">
            <a:extLst>
              <a:ext uri="{FF2B5EF4-FFF2-40B4-BE49-F238E27FC236}">
                <a16:creationId xmlns:a16="http://schemas.microsoft.com/office/drawing/2014/main" id="{61F6D8DF-F90E-4F46-BF53-FDF5AD286EF2}"/>
              </a:ext>
            </a:extLst>
          </p:cNvPr>
          <p:cNvCxnSpPr>
            <a:cxnSpLocks/>
          </p:cNvCxnSpPr>
          <p:nvPr/>
        </p:nvCxnSpPr>
        <p:spPr>
          <a:xfrm>
            <a:off x="4122439" y="4307215"/>
            <a:ext cx="1994217" cy="6716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9" name="Multiplication Sign 18">
            <a:extLst>
              <a:ext uri="{FF2B5EF4-FFF2-40B4-BE49-F238E27FC236}">
                <a16:creationId xmlns:a16="http://schemas.microsoft.com/office/drawing/2014/main" id="{9E48129C-A282-431B-A284-D3ECE5D920AD}"/>
              </a:ext>
            </a:extLst>
          </p:cNvPr>
          <p:cNvSpPr/>
          <p:nvPr/>
        </p:nvSpPr>
        <p:spPr>
          <a:xfrm>
            <a:off x="3112114"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Multiplication Sign 19">
            <a:extLst>
              <a:ext uri="{FF2B5EF4-FFF2-40B4-BE49-F238E27FC236}">
                <a16:creationId xmlns:a16="http://schemas.microsoft.com/office/drawing/2014/main" id="{8C78ED0B-6837-4014-830C-43D8C6457EE8}"/>
              </a:ext>
            </a:extLst>
          </p:cNvPr>
          <p:cNvSpPr/>
          <p:nvPr/>
        </p:nvSpPr>
        <p:spPr>
          <a:xfrm>
            <a:off x="3399828" y="498121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Multiplication Sign 21">
            <a:extLst>
              <a:ext uri="{FF2B5EF4-FFF2-40B4-BE49-F238E27FC236}">
                <a16:creationId xmlns:a16="http://schemas.microsoft.com/office/drawing/2014/main" id="{B212E856-A1E6-4D08-A862-EF25C31373A3}"/>
              </a:ext>
            </a:extLst>
          </p:cNvPr>
          <p:cNvSpPr/>
          <p:nvPr/>
        </p:nvSpPr>
        <p:spPr>
          <a:xfrm>
            <a:off x="3697182" y="497887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Multiplication Sign 22">
            <a:extLst>
              <a:ext uri="{FF2B5EF4-FFF2-40B4-BE49-F238E27FC236}">
                <a16:creationId xmlns:a16="http://schemas.microsoft.com/office/drawing/2014/main" id="{CC99C057-4E3E-4611-9F5A-053433EC6B8B}"/>
              </a:ext>
            </a:extLst>
          </p:cNvPr>
          <p:cNvSpPr/>
          <p:nvPr/>
        </p:nvSpPr>
        <p:spPr>
          <a:xfrm>
            <a:off x="3978180" y="4983690"/>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Multiplication Sign 23">
            <a:extLst>
              <a:ext uri="{FF2B5EF4-FFF2-40B4-BE49-F238E27FC236}">
                <a16:creationId xmlns:a16="http://schemas.microsoft.com/office/drawing/2014/main" id="{9DB5191B-2BA2-4D7D-A849-377E1B9ECC9A}"/>
              </a:ext>
            </a:extLst>
          </p:cNvPr>
          <p:cNvSpPr/>
          <p:nvPr/>
        </p:nvSpPr>
        <p:spPr>
          <a:xfrm>
            <a:off x="4297157" y="497976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Multiplication Sign 24">
            <a:extLst>
              <a:ext uri="{FF2B5EF4-FFF2-40B4-BE49-F238E27FC236}">
                <a16:creationId xmlns:a16="http://schemas.microsoft.com/office/drawing/2014/main" id="{5EDBB441-F09C-48F9-8669-ED778001A28D}"/>
              </a:ext>
            </a:extLst>
          </p:cNvPr>
          <p:cNvSpPr/>
          <p:nvPr/>
        </p:nvSpPr>
        <p:spPr>
          <a:xfrm>
            <a:off x="4578169" y="4998357"/>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Multiplication Sign 25">
            <a:extLst>
              <a:ext uri="{FF2B5EF4-FFF2-40B4-BE49-F238E27FC236}">
                <a16:creationId xmlns:a16="http://schemas.microsoft.com/office/drawing/2014/main" id="{4A576BE4-63FD-4430-8945-2F60E460EACA}"/>
              </a:ext>
            </a:extLst>
          </p:cNvPr>
          <p:cNvSpPr/>
          <p:nvPr/>
        </p:nvSpPr>
        <p:spPr>
          <a:xfrm>
            <a:off x="4850962" y="499475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Multiplication Sign 26">
            <a:extLst>
              <a:ext uri="{FF2B5EF4-FFF2-40B4-BE49-F238E27FC236}">
                <a16:creationId xmlns:a16="http://schemas.microsoft.com/office/drawing/2014/main" id="{433A38C2-4291-4C4F-8FE4-034C5F9D99F0}"/>
              </a:ext>
            </a:extLst>
          </p:cNvPr>
          <p:cNvSpPr/>
          <p:nvPr/>
        </p:nvSpPr>
        <p:spPr>
          <a:xfrm>
            <a:off x="5153528" y="4994753"/>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Multiplication Sign 28">
            <a:extLst>
              <a:ext uri="{FF2B5EF4-FFF2-40B4-BE49-F238E27FC236}">
                <a16:creationId xmlns:a16="http://schemas.microsoft.com/office/drawing/2014/main" id="{E86249EE-D182-40D0-9F8A-17C1AC20BB9D}"/>
              </a:ext>
            </a:extLst>
          </p:cNvPr>
          <p:cNvSpPr/>
          <p:nvPr/>
        </p:nvSpPr>
        <p:spPr>
          <a:xfrm>
            <a:off x="5434524" y="5010628"/>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Multiplication Sign 29">
            <a:extLst>
              <a:ext uri="{FF2B5EF4-FFF2-40B4-BE49-F238E27FC236}">
                <a16:creationId xmlns:a16="http://schemas.microsoft.com/office/drawing/2014/main" id="{943299C4-6567-4A12-9B87-FEA54FA55625}"/>
              </a:ext>
            </a:extLst>
          </p:cNvPr>
          <p:cNvSpPr/>
          <p:nvPr/>
        </p:nvSpPr>
        <p:spPr>
          <a:xfrm>
            <a:off x="5753501" y="5010627"/>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Multiplication Sign 30">
            <a:extLst>
              <a:ext uri="{FF2B5EF4-FFF2-40B4-BE49-F238E27FC236}">
                <a16:creationId xmlns:a16="http://schemas.microsoft.com/office/drawing/2014/main" id="{3A3CE778-7FB3-41F4-870B-344C542B8BD9}"/>
              </a:ext>
            </a:extLst>
          </p:cNvPr>
          <p:cNvSpPr/>
          <p:nvPr/>
        </p:nvSpPr>
        <p:spPr>
          <a:xfrm>
            <a:off x="6071475" y="4994750"/>
            <a:ext cx="363155" cy="445413"/>
          </a:xfrm>
          <a:prstGeom prst="mathMultiply">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1368883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logo&#10;&#10;Description automatically generated">
            <a:extLst>
              <a:ext uri="{FF2B5EF4-FFF2-40B4-BE49-F238E27FC236}">
                <a16:creationId xmlns:a16="http://schemas.microsoft.com/office/drawing/2014/main" id="{E2339A2A-EA3A-4C23-BBCE-ABBB95BC15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9430" y="0"/>
            <a:ext cx="13061430" cy="6858000"/>
          </a:xfrm>
          <a:prstGeom prst="rect">
            <a:avLst/>
          </a:prstGeom>
          <a:solidFill>
            <a:srgbClr val="00B050">
              <a:alpha val="90000"/>
            </a:srgbClr>
          </a:solidFill>
          <a:ln w="47625">
            <a:solidFill>
              <a:schemeClr val="accent1">
                <a:shade val="50000"/>
                <a:alpha val="94000"/>
              </a:schemeClr>
            </a:solidFill>
          </a:ln>
        </p:spPr>
      </p:pic>
      <p:sp>
        <p:nvSpPr>
          <p:cNvPr id="5" name="Rectangle 4">
            <a:extLst>
              <a:ext uri="{FF2B5EF4-FFF2-40B4-BE49-F238E27FC236}">
                <a16:creationId xmlns:a16="http://schemas.microsoft.com/office/drawing/2014/main" id="{30374EA6-7D8F-404A-B2F2-34B946044596}"/>
              </a:ext>
            </a:extLst>
          </p:cNvPr>
          <p:cNvSpPr/>
          <p:nvPr/>
        </p:nvSpPr>
        <p:spPr>
          <a:xfrm>
            <a:off x="3981422" y="991579"/>
            <a:ext cx="7978785" cy="1092607"/>
          </a:xfrm>
          <a:prstGeom prst="rect">
            <a:avLst/>
          </a:prstGeom>
        </p:spPr>
        <p:txBody>
          <a:bodyPr wrap="square">
            <a:spAutoFit/>
          </a:bodyPr>
          <a:lstStyle/>
          <a:p>
            <a:pPr>
              <a:spcAft>
                <a:spcPts val="600"/>
              </a:spcAft>
            </a:pPr>
            <a:r>
              <a:rPr lang="en-US" sz="3200" b="1" dirty="0">
                <a:solidFill>
                  <a:srgbClr val="000001"/>
                </a:solidFill>
                <a:latin typeface="Arial" panose="020B0604020202020204" pitchFamily="34" charset="0"/>
                <a:cs typeface="Arial" panose="020B0604020202020204" pitchFamily="34" charset="0"/>
              </a:rPr>
              <a:t>Critical Period Coverage Timeline</a:t>
            </a:r>
          </a:p>
          <a:p>
            <a:pPr>
              <a:spcAft>
                <a:spcPts val="600"/>
              </a:spcAft>
            </a:pPr>
            <a:endParaRPr lang="en-US" sz="2800" dirty="0">
              <a:solidFill>
                <a:srgbClr val="000001"/>
              </a:solidFill>
              <a:latin typeface="Arial" panose="020B0604020202020204" pitchFamily="34" charset="0"/>
              <a:cs typeface="Arial" panose="020B0604020202020204" pitchFamily="34" charset="0"/>
            </a:endParaRPr>
          </a:p>
        </p:txBody>
      </p:sp>
      <p:sp>
        <p:nvSpPr>
          <p:cNvPr id="6" name="Rectangle 5">
            <a:extLst>
              <a:ext uri="{FF2B5EF4-FFF2-40B4-BE49-F238E27FC236}">
                <a16:creationId xmlns:a16="http://schemas.microsoft.com/office/drawing/2014/main" id="{5A96C1DE-9C6B-4CC2-930E-C8F478C851A3}"/>
              </a:ext>
            </a:extLst>
          </p:cNvPr>
          <p:cNvSpPr/>
          <p:nvPr/>
        </p:nvSpPr>
        <p:spPr>
          <a:xfrm>
            <a:off x="919088" y="133103"/>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Understanding Your Options</a:t>
            </a:r>
            <a:endParaRPr lang="en-US" sz="700" dirty="0"/>
          </a:p>
        </p:txBody>
      </p:sp>
      <p:sp>
        <p:nvSpPr>
          <p:cNvPr id="7" name="Rectangle 6">
            <a:extLst>
              <a:ext uri="{FF2B5EF4-FFF2-40B4-BE49-F238E27FC236}">
                <a16:creationId xmlns:a16="http://schemas.microsoft.com/office/drawing/2014/main" id="{04B313D1-991E-4DD1-BFE7-A32CCBA05E40}"/>
              </a:ext>
            </a:extLst>
          </p:cNvPr>
          <p:cNvSpPr/>
          <p:nvPr/>
        </p:nvSpPr>
        <p:spPr>
          <a:xfrm>
            <a:off x="1078025" y="10087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DB41160-05D9-48D8-A879-B313B9B85CE5}"/>
              </a:ext>
            </a:extLst>
          </p:cNvPr>
          <p:cNvSpPr txBox="1"/>
          <p:nvPr/>
        </p:nvSpPr>
        <p:spPr>
          <a:xfrm>
            <a:off x="0" y="2569068"/>
            <a:ext cx="7430047" cy="707886"/>
          </a:xfrm>
          <a:prstGeom prst="rect">
            <a:avLst/>
          </a:prstGeom>
          <a:noFill/>
        </p:spPr>
        <p:txBody>
          <a:bodyPr wrap="none" rtlCol="0">
            <a:spAutoFit/>
          </a:bodyPr>
          <a:lstStyle/>
          <a:p>
            <a:r>
              <a:rPr lang="en-US" sz="4000" dirty="0"/>
              <a:t>Does this explanation make sense?</a:t>
            </a:r>
          </a:p>
        </p:txBody>
      </p:sp>
      <p:sp>
        <p:nvSpPr>
          <p:cNvPr id="32" name="TextBox 31">
            <a:extLst>
              <a:ext uri="{FF2B5EF4-FFF2-40B4-BE49-F238E27FC236}">
                <a16:creationId xmlns:a16="http://schemas.microsoft.com/office/drawing/2014/main" id="{D88FD258-803E-4FFB-8A76-AF3DEA925FD2}"/>
              </a:ext>
            </a:extLst>
          </p:cNvPr>
          <p:cNvSpPr txBox="1"/>
          <p:nvPr/>
        </p:nvSpPr>
        <p:spPr>
          <a:xfrm>
            <a:off x="0" y="3621346"/>
            <a:ext cx="10682220" cy="1323439"/>
          </a:xfrm>
          <a:prstGeom prst="rect">
            <a:avLst/>
          </a:prstGeom>
          <a:noFill/>
        </p:spPr>
        <p:txBody>
          <a:bodyPr wrap="none" rtlCol="0">
            <a:spAutoFit/>
          </a:bodyPr>
          <a:lstStyle/>
          <a:p>
            <a:r>
              <a:rPr lang="en-US" sz="4000" dirty="0"/>
              <a:t>Would you feel better knowing the family had this </a:t>
            </a:r>
          </a:p>
          <a:p>
            <a:r>
              <a:rPr lang="en-US" sz="4000" dirty="0"/>
              <a:t>coverage in place if something were to happen?</a:t>
            </a:r>
          </a:p>
        </p:txBody>
      </p:sp>
    </p:spTree>
    <p:extLst>
      <p:ext uri="{BB962C8B-B14F-4D97-AF65-F5344CB8AC3E}">
        <p14:creationId xmlns:p14="http://schemas.microsoft.com/office/powerpoint/2010/main" val="3161790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picture containing sitting, man, table, woman&#10;&#10;Description automatically generated">
            <a:extLst>
              <a:ext uri="{FF2B5EF4-FFF2-40B4-BE49-F238E27FC236}">
                <a16:creationId xmlns:a16="http://schemas.microsoft.com/office/drawing/2014/main" id="{84D2D184-A28B-4E4F-8781-5F2AD5384F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0011"/>
            <a:ext cx="12192000" cy="6858000"/>
          </a:xfrm>
          <a:prstGeom prst="rect">
            <a:avLst/>
          </a:prstGeom>
        </p:spPr>
      </p:pic>
      <p:sp>
        <p:nvSpPr>
          <p:cNvPr id="5" name="Rectangle 4">
            <a:extLst>
              <a:ext uri="{FF2B5EF4-FFF2-40B4-BE49-F238E27FC236}">
                <a16:creationId xmlns:a16="http://schemas.microsoft.com/office/drawing/2014/main" id="{0F0B91AC-9330-4E12-81CF-D513562B4D65}"/>
              </a:ext>
            </a:extLst>
          </p:cNvPr>
          <p:cNvSpPr/>
          <p:nvPr/>
        </p:nvSpPr>
        <p:spPr>
          <a:xfrm>
            <a:off x="597251" y="2690648"/>
            <a:ext cx="1853499" cy="830997"/>
          </a:xfrm>
          <a:prstGeom prst="rect">
            <a:avLst/>
          </a:prstGeom>
          <a:noFill/>
        </p:spPr>
        <p:txBody>
          <a:bodyPr wrap="square">
            <a:spAutoFit/>
          </a:bodyPr>
          <a:lstStyle/>
          <a:p>
            <a:pPr algn="ctr"/>
            <a:r>
              <a:rPr lang="en-US" sz="2400" dirty="0">
                <a:solidFill>
                  <a:schemeClr val="bg1"/>
                </a:solidFill>
                <a:latin typeface="Arial" panose="020B0604020202020204" pitchFamily="34" charset="0"/>
                <a:cs typeface="Arial" panose="020B0604020202020204" pitchFamily="34" charset="0"/>
              </a:rPr>
              <a:t>Let’s look</a:t>
            </a:r>
          </a:p>
          <a:p>
            <a:pPr algn="ctr"/>
            <a:r>
              <a:rPr lang="en-US" sz="2400" dirty="0">
                <a:solidFill>
                  <a:schemeClr val="bg1"/>
                </a:solidFill>
                <a:latin typeface="Arial" panose="020B0604020202020204" pitchFamily="34" charset="0"/>
                <a:cs typeface="Arial" panose="020B0604020202020204" pitchFamily="34" charset="0"/>
              </a:rPr>
              <a:t>at options!</a:t>
            </a:r>
          </a:p>
        </p:txBody>
      </p:sp>
      <p:sp>
        <p:nvSpPr>
          <p:cNvPr id="7" name="Rectangle 6">
            <a:extLst>
              <a:ext uri="{FF2B5EF4-FFF2-40B4-BE49-F238E27FC236}">
                <a16:creationId xmlns:a16="http://schemas.microsoft.com/office/drawing/2014/main" id="{DE81F9DF-226B-42B2-9A00-AD9B4DEFA8AE}"/>
              </a:ext>
            </a:extLst>
          </p:cNvPr>
          <p:cNvSpPr/>
          <p:nvPr/>
        </p:nvSpPr>
        <p:spPr>
          <a:xfrm>
            <a:off x="4062126" y="1826274"/>
            <a:ext cx="7784616" cy="1323439"/>
          </a:xfrm>
          <a:prstGeom prst="rect">
            <a:avLst/>
          </a:prstGeom>
        </p:spPr>
        <p:txBody>
          <a:bodyPr wrap="square">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Our Job</a:t>
            </a:r>
          </a:p>
          <a:p>
            <a:endParaRPr lang="en-US" sz="2000" dirty="0">
              <a:solidFill>
                <a:schemeClr val="tx1">
                  <a:lumMod val="50000"/>
                </a:schemeClr>
              </a:solidFill>
              <a:latin typeface="Arial" panose="020B0604020202020204" pitchFamily="34" charset="0"/>
              <a:cs typeface="Arial" panose="020B0604020202020204" pitchFamily="34" charset="0"/>
            </a:endParaRPr>
          </a:p>
          <a:p>
            <a:pPr marL="342900" indent="-342900">
              <a:buClr>
                <a:schemeClr val="accent1"/>
              </a:buClr>
              <a:buFont typeface="+mj-lt"/>
              <a:buAutoNum type="arabicPeriod"/>
            </a:pPr>
            <a:r>
              <a:rPr lang="en-US" sz="2000" dirty="0">
                <a:solidFill>
                  <a:schemeClr val="tx1">
                    <a:lumMod val="50000"/>
                  </a:schemeClr>
                </a:solidFill>
                <a:latin typeface="Arial" panose="020B0604020202020204" pitchFamily="34" charset="0"/>
                <a:cs typeface="Arial" panose="020B0604020202020204" pitchFamily="34" charset="0"/>
              </a:rPr>
              <a:t>Gets you the protection you need. </a:t>
            </a:r>
          </a:p>
          <a:p>
            <a:pPr>
              <a:buClr>
                <a:schemeClr val="accent1"/>
              </a:buClr>
            </a:pPr>
            <a:r>
              <a:rPr lang="en-US" sz="2000" dirty="0">
                <a:solidFill>
                  <a:schemeClr val="accent1"/>
                </a:solidFill>
                <a:latin typeface="Arial" panose="020B0604020202020204" pitchFamily="34" charset="0"/>
                <a:cs typeface="Arial" panose="020B0604020202020204" pitchFamily="34" charset="0"/>
              </a:rPr>
              <a:t>2.  </a:t>
            </a:r>
            <a:r>
              <a:rPr lang="en-US" sz="2000" dirty="0">
                <a:solidFill>
                  <a:schemeClr val="tx1">
                    <a:lumMod val="50000"/>
                  </a:schemeClr>
                </a:solidFill>
                <a:latin typeface="Arial" panose="020B0604020202020204" pitchFamily="34" charset="0"/>
                <a:cs typeface="Arial" panose="020B0604020202020204" pitchFamily="34" charset="0"/>
              </a:rPr>
              <a:t>Fits within the budget</a:t>
            </a:r>
            <a:r>
              <a:rPr lang="en-US" dirty="0">
                <a:solidFill>
                  <a:schemeClr val="tx1">
                    <a:lumMod val="50000"/>
                  </a:schemeClr>
                </a:solidFill>
                <a:latin typeface="Arial" panose="020B0604020202020204" pitchFamily="34" charset="0"/>
                <a:cs typeface="Arial" panose="020B0604020202020204" pitchFamily="34" charset="0"/>
              </a:rPr>
              <a:t>.</a:t>
            </a:r>
          </a:p>
        </p:txBody>
      </p:sp>
      <p:sp>
        <p:nvSpPr>
          <p:cNvPr id="8" name="Rectangle 7">
            <a:extLst>
              <a:ext uri="{FF2B5EF4-FFF2-40B4-BE49-F238E27FC236}">
                <a16:creationId xmlns:a16="http://schemas.microsoft.com/office/drawing/2014/main" id="{88BF520C-0923-412B-BE1C-7069AC92E6E4}"/>
              </a:ext>
            </a:extLst>
          </p:cNvPr>
          <p:cNvSpPr/>
          <p:nvPr/>
        </p:nvSpPr>
        <p:spPr>
          <a:xfrm>
            <a:off x="4062126" y="442633"/>
            <a:ext cx="7415965" cy="830997"/>
          </a:xfrm>
          <a:prstGeom prst="rect">
            <a:avLst/>
          </a:prstGeom>
        </p:spPr>
        <p:txBody>
          <a:bodyPr wrap="square">
            <a:spAutoFit/>
          </a:bodyPr>
          <a:lstStyle/>
          <a:p>
            <a:r>
              <a:rPr lang="en-US" sz="4800" b="1" dirty="0">
                <a:solidFill>
                  <a:srgbClr val="000000"/>
                </a:solidFill>
                <a:latin typeface="Arial Black" panose="020B0A04020102020204" pitchFamily="34" charset="0"/>
              </a:rPr>
              <a:t>Selecting Your Plan</a:t>
            </a:r>
            <a:endParaRPr lang="en-US" sz="700" dirty="0"/>
          </a:p>
        </p:txBody>
      </p:sp>
      <p:sp>
        <p:nvSpPr>
          <p:cNvPr id="9" name="Rectangle 8">
            <a:extLst>
              <a:ext uri="{FF2B5EF4-FFF2-40B4-BE49-F238E27FC236}">
                <a16:creationId xmlns:a16="http://schemas.microsoft.com/office/drawing/2014/main" id="{9F01C92E-C06D-4EAB-A2A5-D8E615957D09}"/>
              </a:ext>
            </a:extLst>
          </p:cNvPr>
          <p:cNvSpPr/>
          <p:nvPr/>
        </p:nvSpPr>
        <p:spPr>
          <a:xfrm>
            <a:off x="4280281" y="1397724"/>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E168902E-1475-42EE-B139-C66EB5FF49DB}"/>
              </a:ext>
            </a:extLst>
          </p:cNvPr>
          <p:cNvSpPr txBox="1"/>
          <p:nvPr/>
        </p:nvSpPr>
        <p:spPr>
          <a:xfrm>
            <a:off x="4062126" y="3318989"/>
            <a:ext cx="7532623" cy="2215991"/>
          </a:xfrm>
          <a:prstGeom prst="rect">
            <a:avLst/>
          </a:prstGeom>
          <a:noFill/>
        </p:spPr>
        <p:txBody>
          <a:bodyPr wrap="square" rtlCol="0">
            <a:spAutoFit/>
          </a:bodyPr>
          <a:lstStyle/>
          <a:p>
            <a:r>
              <a:rPr lang="en-US" sz="2000" b="1" dirty="0">
                <a:solidFill>
                  <a:schemeClr val="tx1">
                    <a:lumMod val="50000"/>
                  </a:schemeClr>
                </a:solidFill>
                <a:latin typeface="Arial" panose="020B0604020202020204" pitchFamily="34" charset="0"/>
                <a:cs typeface="Arial" panose="020B0604020202020204" pitchFamily="34" charset="0"/>
              </a:rPr>
              <a:t>Your job </a:t>
            </a:r>
          </a:p>
          <a:p>
            <a:endParaRPr lang="en-US" sz="2000" b="1" dirty="0">
              <a:solidFill>
                <a:schemeClr val="tx1">
                  <a:lumMod val="50000"/>
                </a:schemeClr>
              </a:solidFill>
              <a:latin typeface="Arial" panose="020B0604020202020204" pitchFamily="34" charset="0"/>
              <a:cs typeface="Arial" panose="020B0604020202020204" pitchFamily="34" charset="0"/>
            </a:endParaRPr>
          </a:p>
          <a:p>
            <a:pPr marL="342900" indent="-342900">
              <a:buClr>
                <a:schemeClr val="accent1"/>
              </a:buClr>
              <a:buFont typeface="+mj-lt"/>
              <a:buAutoNum type="arabicPeriod"/>
            </a:pPr>
            <a:r>
              <a:rPr lang="en-US" sz="2000" dirty="0">
                <a:solidFill>
                  <a:schemeClr val="tx1">
                    <a:lumMod val="50000"/>
                  </a:schemeClr>
                </a:solidFill>
                <a:latin typeface="Arial" panose="020B0604020202020204" pitchFamily="34" charset="0"/>
                <a:cs typeface="Arial" panose="020B0604020202020204" pitchFamily="34" charset="0"/>
              </a:rPr>
              <a:t>Let us know if we need to adjust to fit budget</a:t>
            </a:r>
            <a:endParaRPr lang="en-US" sz="2000" b="1" dirty="0">
              <a:solidFill>
                <a:schemeClr val="tx1">
                  <a:lumMod val="50000"/>
                </a:schemeClr>
              </a:solidFill>
              <a:latin typeface="Arial" panose="020B0604020202020204" pitchFamily="34" charset="0"/>
              <a:cs typeface="Arial" panose="020B0604020202020204" pitchFamily="34" charset="0"/>
            </a:endParaRPr>
          </a:p>
          <a:p>
            <a:endParaRPr lang="en-US" sz="2000" b="1" dirty="0">
              <a:solidFill>
                <a:schemeClr val="tx1">
                  <a:lumMod val="50000"/>
                </a:schemeClr>
              </a:solidFill>
              <a:latin typeface="Arial" panose="020B0604020202020204" pitchFamily="34" charset="0"/>
              <a:cs typeface="Arial" panose="020B0604020202020204" pitchFamily="34" charset="0"/>
            </a:endParaRPr>
          </a:p>
          <a:p>
            <a:pPr algn="ctr"/>
            <a:r>
              <a:rPr lang="en-US" sz="2000" b="1" dirty="0">
                <a:solidFill>
                  <a:schemeClr val="tx1">
                    <a:lumMod val="50000"/>
                  </a:schemeClr>
                </a:solidFill>
                <a:latin typeface="Arial" panose="020B0604020202020204" pitchFamily="34" charset="0"/>
                <a:cs typeface="Arial" panose="020B0604020202020204" pitchFamily="34" charset="0"/>
              </a:rPr>
              <a:t>	Something is better than nothing, we can always go back and get more coverage later. </a:t>
            </a:r>
            <a:endParaRPr lang="en-US" sz="2000" b="1" dirty="0">
              <a:solidFill>
                <a:schemeClr val="tx1">
                  <a:lumMod val="50000"/>
                </a:schemeClr>
              </a:solidFill>
            </a:endParaRPr>
          </a:p>
          <a:p>
            <a:endParaRPr lang="en-US" dirty="0"/>
          </a:p>
        </p:txBody>
      </p:sp>
    </p:spTree>
    <p:extLst>
      <p:ext uri="{BB962C8B-B14F-4D97-AF65-F5344CB8AC3E}">
        <p14:creationId xmlns:p14="http://schemas.microsoft.com/office/powerpoint/2010/main" val="311466425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close up of a person&#10;&#10;Description automatically generated">
            <a:extLst>
              <a:ext uri="{FF2B5EF4-FFF2-40B4-BE49-F238E27FC236}">
                <a16:creationId xmlns:a16="http://schemas.microsoft.com/office/drawing/2014/main" id="{EE85EB0D-4225-45AA-B861-CEC02739B73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8A83F949-4918-4606-92D5-8289A3235BDA}"/>
              </a:ext>
            </a:extLst>
          </p:cNvPr>
          <p:cNvSpPr/>
          <p:nvPr/>
        </p:nvSpPr>
        <p:spPr>
          <a:xfrm>
            <a:off x="286945" y="2055813"/>
            <a:ext cx="2767641" cy="1325563"/>
          </a:xfrm>
          <a:prstGeom prst="rect">
            <a:avLst/>
          </a:prstGeom>
          <a:noFill/>
        </p:spPr>
        <p:txBody>
          <a:bodyPr wrap="square">
            <a:noAutofit/>
          </a:bodyPr>
          <a:lstStyle/>
          <a:p>
            <a:pPr algn="ctr"/>
            <a:r>
              <a:rPr lang="en-US" sz="2400" dirty="0">
                <a:solidFill>
                  <a:schemeClr val="bg1"/>
                </a:solidFill>
                <a:latin typeface="Arial" panose="020B0604020202020204" pitchFamily="34" charset="0"/>
                <a:cs typeface="Arial" panose="020B0604020202020204" pitchFamily="34" charset="0"/>
              </a:rPr>
              <a:t>Let’s complete</a:t>
            </a:r>
          </a:p>
          <a:p>
            <a:pPr algn="ctr"/>
            <a:r>
              <a:rPr lang="en-US" sz="2400" dirty="0">
                <a:solidFill>
                  <a:schemeClr val="bg1"/>
                </a:solidFill>
                <a:latin typeface="Arial" panose="020B0604020202020204" pitchFamily="34" charset="0"/>
                <a:cs typeface="Arial" panose="020B0604020202020204" pitchFamily="34" charset="0"/>
              </a:rPr>
              <a:t>the online</a:t>
            </a:r>
          </a:p>
          <a:p>
            <a:pPr algn="ctr"/>
            <a:r>
              <a:rPr lang="en-US" sz="2400" dirty="0">
                <a:solidFill>
                  <a:schemeClr val="bg1"/>
                </a:solidFill>
                <a:latin typeface="Arial" panose="020B0604020202020204" pitchFamily="34" charset="0"/>
                <a:cs typeface="Arial" panose="020B0604020202020204" pitchFamily="34" charset="0"/>
              </a:rPr>
              <a:t>application.</a:t>
            </a:r>
          </a:p>
        </p:txBody>
      </p:sp>
      <p:sp>
        <p:nvSpPr>
          <p:cNvPr id="7" name="Rectangle 6">
            <a:extLst>
              <a:ext uri="{FF2B5EF4-FFF2-40B4-BE49-F238E27FC236}">
                <a16:creationId xmlns:a16="http://schemas.microsoft.com/office/drawing/2014/main" id="{5C98D152-FABF-4358-8EA5-71BA5D8389BE}"/>
              </a:ext>
            </a:extLst>
          </p:cNvPr>
          <p:cNvSpPr/>
          <p:nvPr/>
        </p:nvSpPr>
        <p:spPr>
          <a:xfrm>
            <a:off x="4178784" y="1452981"/>
            <a:ext cx="7415965" cy="830997"/>
          </a:xfrm>
          <a:prstGeom prst="rect">
            <a:avLst/>
          </a:prstGeom>
        </p:spPr>
        <p:txBody>
          <a:bodyPr wrap="square">
            <a:spAutoFit/>
          </a:bodyPr>
          <a:lstStyle/>
          <a:p>
            <a:r>
              <a:rPr lang="en-US" sz="4800" b="1">
                <a:solidFill>
                  <a:srgbClr val="000000"/>
                </a:solidFill>
                <a:latin typeface="Arial Black" panose="020B0A04020102020204" pitchFamily="34" charset="0"/>
              </a:rPr>
              <a:t>Online Application</a:t>
            </a:r>
            <a:endParaRPr lang="en-US" sz="700"/>
          </a:p>
        </p:txBody>
      </p:sp>
      <p:sp>
        <p:nvSpPr>
          <p:cNvPr id="8" name="Rectangle 7">
            <a:extLst>
              <a:ext uri="{FF2B5EF4-FFF2-40B4-BE49-F238E27FC236}">
                <a16:creationId xmlns:a16="http://schemas.microsoft.com/office/drawing/2014/main" id="{E8353FD5-6544-4625-830A-2BBC4511602D}"/>
              </a:ext>
            </a:extLst>
          </p:cNvPr>
          <p:cNvSpPr/>
          <p:nvPr/>
        </p:nvSpPr>
        <p:spPr>
          <a:xfrm>
            <a:off x="4280281" y="2219973"/>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AC430E6-7D40-4625-9735-7A8EF99CBA1C}"/>
              </a:ext>
            </a:extLst>
          </p:cNvPr>
          <p:cNvSpPr>
            <a:spLocks noGrp="1"/>
          </p:cNvSpPr>
          <p:nvPr>
            <p:ph idx="4294967295"/>
          </p:nvPr>
        </p:nvSpPr>
        <p:spPr>
          <a:xfrm>
            <a:off x="4178784" y="3219826"/>
            <a:ext cx="6315045" cy="2185193"/>
          </a:xfrm>
        </p:spPr>
        <p:txBody>
          <a:bodyPr>
            <a:noAutofit/>
          </a:bodyPr>
          <a:lstStyle/>
          <a:p>
            <a:pPr marL="0" indent="0">
              <a:buNone/>
            </a:pPr>
            <a:r>
              <a:rPr lang="en-US" sz="2000" dirty="0">
                <a:solidFill>
                  <a:schemeClr val="tx1">
                    <a:lumMod val="50000"/>
                  </a:schemeClr>
                </a:solidFill>
                <a:latin typeface="Arial" panose="020B0604020202020204" pitchFamily="34" charset="0"/>
                <a:cs typeface="Arial" panose="020B0604020202020204" pitchFamily="34" charset="0"/>
              </a:rPr>
              <a:t>We will need to know the beneficiaries</a:t>
            </a:r>
          </a:p>
          <a:p>
            <a:pPr marL="0" indent="0">
              <a:buNone/>
            </a:pPr>
            <a:r>
              <a:rPr lang="en-US" sz="2000" dirty="0"/>
              <a:t>Contingent Beneficiaries</a:t>
            </a:r>
          </a:p>
          <a:p>
            <a:pPr marL="0" indent="0">
              <a:buNone/>
            </a:pPr>
            <a:r>
              <a:rPr lang="en-US" sz="2000" dirty="0">
                <a:solidFill>
                  <a:schemeClr val="tx1">
                    <a:lumMod val="50000"/>
                  </a:schemeClr>
                </a:solidFill>
                <a:latin typeface="Arial" panose="020B0604020202020204" pitchFamily="34" charset="0"/>
                <a:cs typeface="Arial" panose="020B0604020202020204" pitchFamily="34" charset="0"/>
              </a:rPr>
              <a:t>Need to see at least 1 form of Identification</a:t>
            </a:r>
          </a:p>
          <a:p>
            <a:pPr marL="0" indent="0">
              <a:buNone/>
            </a:pPr>
            <a:r>
              <a:rPr lang="en-US" sz="2000" dirty="0"/>
              <a:t>Need to know which day of the month you would like to pay. 1</a:t>
            </a:r>
            <a:r>
              <a:rPr lang="en-US" sz="2000" baseline="30000" dirty="0"/>
              <a:t>st</a:t>
            </a:r>
            <a:r>
              <a:rPr lang="en-US" sz="2000" dirty="0"/>
              <a:t> or 15</a:t>
            </a:r>
            <a:r>
              <a:rPr lang="en-US" sz="2000" baseline="30000" dirty="0"/>
              <a:t>th</a:t>
            </a:r>
            <a:r>
              <a:rPr lang="en-US" sz="2000" dirty="0"/>
              <a:t>?</a:t>
            </a:r>
          </a:p>
          <a:p>
            <a:pPr marL="0" indent="0">
              <a:buNone/>
            </a:pPr>
            <a:endParaRPr lang="en-US" sz="2000" dirty="0">
              <a:solidFill>
                <a:schemeClr val="tx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47417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8ED11379-77C7-4116-8F51-DF83AA55FB8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a:extLst>
              <a:ext uri="{FF2B5EF4-FFF2-40B4-BE49-F238E27FC236}">
                <a16:creationId xmlns:a16="http://schemas.microsoft.com/office/drawing/2014/main" id="{4AAEA36A-3E19-4CD5-B3C9-E927714BB070}"/>
              </a:ext>
            </a:extLst>
          </p:cNvPr>
          <p:cNvSpPr/>
          <p:nvPr/>
        </p:nvSpPr>
        <p:spPr>
          <a:xfrm>
            <a:off x="778239" y="904257"/>
            <a:ext cx="9133114" cy="4801314"/>
          </a:xfrm>
          <a:prstGeom prst="rect">
            <a:avLst/>
          </a:prstGeom>
        </p:spPr>
        <p:txBody>
          <a:bodyPr wrap="square">
            <a:spAutoFit/>
          </a:bodyPr>
          <a:lstStyle/>
          <a:p>
            <a:pPr>
              <a:spcAft>
                <a:spcPts val="1200"/>
              </a:spcAft>
            </a:pPr>
            <a:r>
              <a:rPr lang="en-US" sz="3600" dirty="0">
                <a:solidFill>
                  <a:srgbClr val="4CBEFA"/>
                </a:solidFill>
                <a:latin typeface="Arial" panose="020B0604020202020204" pitchFamily="34" charset="0"/>
                <a:cs typeface="Arial" panose="020B0604020202020204" pitchFamily="34" charset="0"/>
              </a:rPr>
              <a:t>Future Communication</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Phone calls will be from me or the underwriter. If someone else calls you about mortgage protection, it may have been a duplicate letter in the system give them my number, so you don’t waste your time or theirs. </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Save my number in your phone.</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Usually after a refinance you will get more letters,  you do not have to fill them out they will just come back across my desk.</a:t>
            </a:r>
          </a:p>
          <a:p>
            <a:pPr marL="285750" indent="-285750">
              <a:spcAft>
                <a:spcPts val="24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I’m your caseworker. If you have any questions, need to change beneficiaries, or anything you may need, give me a call.</a:t>
            </a:r>
          </a:p>
          <a:p>
            <a:pPr marL="285750" indent="-285750">
              <a:spcAft>
                <a:spcPts val="1200"/>
              </a:spcAft>
              <a:buClr>
                <a:schemeClr val="accent1"/>
              </a:buClr>
              <a:buSzPct val="98000"/>
              <a:buFont typeface="Arial" panose="020B0604020202020204" pitchFamily="34" charset="0"/>
              <a:buChar char="•"/>
            </a:pPr>
            <a:r>
              <a:rPr lang="en-US" sz="2000" dirty="0">
                <a:solidFill>
                  <a:srgbClr val="000000"/>
                </a:solidFill>
                <a:latin typeface="Arial" panose="020B0604020202020204" pitchFamily="34" charset="0"/>
                <a:cs typeface="Arial" panose="020B0604020202020204" pitchFamily="34" charset="0"/>
              </a:rPr>
              <a:t>If for whatever reason, if the application doesn’t get approved, we are okay, I have 40+ carriers. We’ll get back together and go to plan B.</a:t>
            </a:r>
          </a:p>
        </p:txBody>
      </p:sp>
      <p:sp>
        <p:nvSpPr>
          <p:cNvPr id="8" name="Rectangle 7">
            <a:extLst>
              <a:ext uri="{FF2B5EF4-FFF2-40B4-BE49-F238E27FC236}">
                <a16:creationId xmlns:a16="http://schemas.microsoft.com/office/drawing/2014/main" id="{30C11D1F-1812-4DDF-B1C6-303B944A276E}"/>
              </a:ext>
            </a:extLst>
          </p:cNvPr>
          <p:cNvSpPr/>
          <p:nvPr/>
        </p:nvSpPr>
        <p:spPr>
          <a:xfrm>
            <a:off x="933903" y="1528843"/>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4935752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id="{819D21D4-23F9-489D-B325-D80A860B765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60898"/>
            <a:ext cx="12192000" cy="6858000"/>
          </a:xfrm>
          <a:prstGeom prst="rect">
            <a:avLst/>
          </a:prstGeom>
        </p:spPr>
      </p:pic>
      <p:sp>
        <p:nvSpPr>
          <p:cNvPr id="6" name="Rectangle 5">
            <a:extLst>
              <a:ext uri="{FF2B5EF4-FFF2-40B4-BE49-F238E27FC236}">
                <a16:creationId xmlns:a16="http://schemas.microsoft.com/office/drawing/2014/main" id="{DF1578EE-6EC3-40B2-AEDB-698B6DF78615}"/>
              </a:ext>
            </a:extLst>
          </p:cNvPr>
          <p:cNvSpPr/>
          <p:nvPr/>
        </p:nvSpPr>
        <p:spPr>
          <a:xfrm>
            <a:off x="838200" y="160898"/>
            <a:ext cx="10882183" cy="830997"/>
          </a:xfrm>
          <a:prstGeom prst="rect">
            <a:avLst/>
          </a:prstGeom>
        </p:spPr>
        <p:txBody>
          <a:bodyPr wrap="square">
            <a:spAutoFit/>
          </a:bodyPr>
          <a:lstStyle/>
          <a:p>
            <a:r>
              <a:rPr lang="en-US" sz="4800" b="1">
                <a:solidFill>
                  <a:srgbClr val="000000"/>
                </a:solidFill>
                <a:latin typeface="Arial Black" panose="020B0A04020102020204" pitchFamily="34" charset="0"/>
              </a:rPr>
              <a:t>Final Questions</a:t>
            </a:r>
            <a:endParaRPr lang="en-US" sz="700"/>
          </a:p>
        </p:txBody>
      </p:sp>
      <p:sp>
        <p:nvSpPr>
          <p:cNvPr id="7" name="Rectangle 6">
            <a:extLst>
              <a:ext uri="{FF2B5EF4-FFF2-40B4-BE49-F238E27FC236}">
                <a16:creationId xmlns:a16="http://schemas.microsoft.com/office/drawing/2014/main" id="{75D440AF-2553-4391-932C-23FE10E12F61}"/>
              </a:ext>
            </a:extLst>
          </p:cNvPr>
          <p:cNvSpPr/>
          <p:nvPr/>
        </p:nvSpPr>
        <p:spPr>
          <a:xfrm>
            <a:off x="952159" y="927890"/>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FC4240D3-3182-4963-BCDC-142B2C985808}"/>
              </a:ext>
            </a:extLst>
          </p:cNvPr>
          <p:cNvSpPr/>
          <p:nvPr/>
        </p:nvSpPr>
        <p:spPr>
          <a:xfrm>
            <a:off x="838200" y="1274923"/>
            <a:ext cx="10569728" cy="5036458"/>
          </a:xfrm>
          <a:prstGeom prst="rect">
            <a:avLst/>
          </a:prstGeom>
        </p:spPr>
        <p:txBody>
          <a:bodyPr wrap="square" anchor="t">
            <a:noAutofit/>
          </a:bodyPr>
          <a:lstStyle/>
          <a:p>
            <a:r>
              <a:rPr lang="en-US" sz="2000" dirty="0">
                <a:solidFill>
                  <a:srgbClr val="000000"/>
                </a:solidFill>
                <a:latin typeface="Arial" panose="020B0604020202020204" pitchFamily="34" charset="0"/>
                <a:cs typeface="Arial" panose="020B0604020202020204" pitchFamily="34" charset="0"/>
              </a:rPr>
              <a:t>Based on some of the things we discussed, I have a couple of additional questions.</a:t>
            </a:r>
          </a:p>
          <a:p>
            <a:endParaRPr lang="en-US" sz="2000" dirty="0">
              <a:solidFill>
                <a:srgbClr val="000000"/>
              </a:solidFill>
              <a:latin typeface="Arial" panose="020B0604020202020204" pitchFamily="34" charset="0"/>
              <a:cs typeface="Arial" panose="020B0604020202020204" pitchFamily="34" charset="0"/>
            </a:endParaRPr>
          </a:p>
          <a:p>
            <a:pPr marL="342900" indent="-342900">
              <a:spcAft>
                <a:spcPts val="1200"/>
              </a:spcAft>
              <a:buClr>
                <a:schemeClr val="accent1"/>
              </a:buClr>
              <a:buFont typeface="+mj-lt"/>
              <a:buAutoNum type="arabicPeriod"/>
            </a:pPr>
            <a:r>
              <a:rPr lang="en-US" sz="2000" dirty="0">
                <a:solidFill>
                  <a:srgbClr val="000000"/>
                </a:solidFill>
                <a:latin typeface="Arial"/>
                <a:cs typeface="Arial"/>
              </a:rPr>
              <a:t>What if I could show you a way to pay off all your debt, including your mortgage, in 9 years or less without spending any more money than you are today?</a:t>
            </a:r>
          </a:p>
          <a:p>
            <a:pPr marL="342900" indent="-342900">
              <a:spcAft>
                <a:spcPts val="1200"/>
              </a:spcAft>
              <a:buClr>
                <a:schemeClr val="accent1"/>
              </a:buClr>
              <a:buFont typeface="+mj-lt"/>
              <a:buAutoNum type="arabicPeriod"/>
            </a:pPr>
            <a:r>
              <a:rPr lang="en-US" sz="2000" dirty="0">
                <a:solidFill>
                  <a:srgbClr val="000000"/>
                </a:solidFill>
                <a:latin typeface="Arial" panose="020B0604020202020204" pitchFamily="34" charset="0"/>
                <a:cs typeface="Arial" panose="020B0604020202020204" pitchFamily="34" charset="0"/>
              </a:rPr>
              <a:t>You have car insurance, homeowner's insurance, life insurance, and health insurance. </a:t>
            </a:r>
            <a:br>
              <a:rPr lang="en-US" sz="2000" dirty="0">
                <a:solidFill>
                  <a:srgbClr val="000000"/>
                </a:solidFill>
                <a:latin typeface="Arial" panose="020B0604020202020204" pitchFamily="34" charset="0"/>
                <a:cs typeface="Arial" panose="020B0604020202020204" pitchFamily="34" charset="0"/>
              </a:rPr>
            </a:br>
            <a:r>
              <a:rPr lang="en-US" sz="2000" dirty="0">
                <a:solidFill>
                  <a:srgbClr val="000000"/>
                </a:solidFill>
                <a:latin typeface="Arial" panose="020B0604020202020204" pitchFamily="34" charset="0"/>
                <a:cs typeface="Arial" panose="020B0604020202020204" pitchFamily="34" charset="0"/>
              </a:rPr>
              <a:t>Is your money protected from market decline?</a:t>
            </a:r>
          </a:p>
          <a:p>
            <a:pPr marL="342900" indent="-342900">
              <a:buClr>
                <a:schemeClr val="accent1"/>
              </a:buClr>
              <a:buFont typeface="+mj-lt"/>
              <a:buAutoNum type="arabicPeriod"/>
            </a:pPr>
            <a:r>
              <a:rPr lang="en-US" sz="2000" dirty="0">
                <a:solidFill>
                  <a:srgbClr val="000000"/>
                </a:solidFill>
                <a:latin typeface="Arial" panose="020B0604020202020204" pitchFamily="34" charset="0"/>
                <a:cs typeface="Arial" panose="020B0604020202020204" pitchFamily="34" charset="0"/>
              </a:rPr>
              <a:t>Do you have a guaranteed lifetime income plan for retirement?</a:t>
            </a:r>
          </a:p>
          <a:p>
            <a:pPr>
              <a:buClr>
                <a:schemeClr val="accent1"/>
              </a:buClr>
            </a:pPr>
            <a:endParaRPr lang="en-US" sz="2000" dirty="0">
              <a:solidFill>
                <a:srgbClr val="000000"/>
              </a:solidFill>
              <a:latin typeface="Arial" panose="020B0604020202020204" pitchFamily="34" charset="0"/>
              <a:cs typeface="Arial" panose="020B0604020202020204" pitchFamily="34" charset="0"/>
            </a:endParaRPr>
          </a:p>
          <a:p>
            <a:endParaRPr lang="en-US" sz="2000" dirty="0">
              <a:solidFill>
                <a:srgbClr val="000000"/>
              </a:solidFill>
              <a:latin typeface="Arial" panose="020B0604020202020204" pitchFamily="34" charset="0"/>
              <a:cs typeface="Arial" panose="020B0604020202020204" pitchFamily="34" charset="0"/>
            </a:endParaRPr>
          </a:p>
          <a:p>
            <a:endParaRPr lang="en-US" sz="2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726652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picture containing bird&#10;&#10;Description automatically generated">
            <a:extLst>
              <a:ext uri="{FF2B5EF4-FFF2-40B4-BE49-F238E27FC236}">
                <a16:creationId xmlns:a16="http://schemas.microsoft.com/office/drawing/2014/main" id="{A3A5D3BA-5397-45FF-AACB-154C11A0230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94676"/>
            <a:ext cx="12192000" cy="7352676"/>
          </a:xfrm>
          <a:prstGeom prst="rect">
            <a:avLst/>
          </a:prstGeom>
        </p:spPr>
      </p:pic>
      <p:sp>
        <p:nvSpPr>
          <p:cNvPr id="7" name="Rectangle 6">
            <a:extLst>
              <a:ext uri="{FF2B5EF4-FFF2-40B4-BE49-F238E27FC236}">
                <a16:creationId xmlns:a16="http://schemas.microsoft.com/office/drawing/2014/main" id="{35ABE2DC-BA5C-40CC-9DE6-347690DCF476}"/>
              </a:ext>
            </a:extLst>
          </p:cNvPr>
          <p:cNvSpPr/>
          <p:nvPr/>
        </p:nvSpPr>
        <p:spPr>
          <a:xfrm>
            <a:off x="3431453" y="2222953"/>
            <a:ext cx="7451406" cy="3046988"/>
          </a:xfrm>
          <a:prstGeom prst="rect">
            <a:avLst/>
          </a:prstGeom>
        </p:spPr>
        <p:txBody>
          <a:bodyPr wrap="square">
            <a:spAutoFit/>
          </a:bodyPr>
          <a:lstStyle/>
          <a:p>
            <a:r>
              <a:rPr lang="en-US" sz="2400" b="1" dirty="0">
                <a:solidFill>
                  <a:srgbClr val="000000"/>
                </a:solidFill>
                <a:latin typeface="Arial" panose="020B0604020202020204" pitchFamily="34" charset="0"/>
                <a:cs typeface="Arial" panose="020B0604020202020204" pitchFamily="34" charset="0"/>
              </a:rPr>
              <a:t>We protect against the </a:t>
            </a:r>
            <a:r>
              <a:rPr lang="en-US" sz="2400" b="1" u="sng" dirty="0">
                <a:solidFill>
                  <a:srgbClr val="000000"/>
                </a:solidFill>
                <a:latin typeface="Arial" panose="020B0604020202020204" pitchFamily="34" charset="0"/>
                <a:cs typeface="Arial" panose="020B0604020202020204" pitchFamily="34" charset="0"/>
              </a:rPr>
              <a:t>unexpected</a:t>
            </a:r>
          </a:p>
          <a:p>
            <a:endParaRPr lang="en-US" sz="2400" b="1" dirty="0">
              <a:solidFill>
                <a:srgbClr val="000000"/>
              </a:solidFill>
              <a:latin typeface="Arial" panose="020B0604020202020204" pitchFamily="34" charset="0"/>
              <a:cs typeface="Arial" panose="020B0604020202020204" pitchFamily="34" charset="0"/>
            </a:endParaRPr>
          </a:p>
          <a:p>
            <a:endParaRPr lang="en-US" sz="2400" b="1" dirty="0">
              <a:solidFill>
                <a:srgbClr val="000000"/>
              </a:solidFill>
              <a:latin typeface="Arial" panose="020B0604020202020204" pitchFamily="34" charset="0"/>
              <a:cs typeface="Arial" panose="020B0604020202020204" pitchFamily="34" charset="0"/>
            </a:endParaRPr>
          </a:p>
          <a:p>
            <a:r>
              <a:rPr lang="en-US" sz="2400" dirty="0">
                <a:solidFill>
                  <a:srgbClr val="000000"/>
                </a:solidFill>
                <a:latin typeface="Arial" panose="020B0604020202020204" pitchFamily="34" charset="0"/>
                <a:cs typeface="Arial" panose="020B0604020202020204" pitchFamily="34" charset="0"/>
              </a:rPr>
              <a:t>Why is Mortgage protection important to you?</a:t>
            </a:r>
            <a:endParaRPr lang="en-US" sz="2400" b="1" dirty="0">
              <a:solidFill>
                <a:srgbClr val="000000"/>
              </a:solidFill>
              <a:latin typeface="Arial" panose="020B0604020202020204" pitchFamily="34" charset="0"/>
              <a:cs typeface="Arial" panose="020B0604020202020204" pitchFamily="34" charset="0"/>
            </a:endParaRPr>
          </a:p>
          <a:p>
            <a:r>
              <a:rPr lang="en-US" sz="2400" dirty="0">
                <a:solidFill>
                  <a:srgbClr val="000000"/>
                </a:solidFill>
                <a:latin typeface="Arial" panose="020B0604020202020204" pitchFamily="34" charset="0"/>
                <a:cs typeface="Arial" panose="020B0604020202020204" pitchFamily="34" charset="0"/>
              </a:rPr>
              <a:t>What is your main concern? </a:t>
            </a:r>
          </a:p>
          <a:p>
            <a:r>
              <a:rPr lang="en-US" sz="2400" dirty="0">
                <a:solidFill>
                  <a:srgbClr val="000000"/>
                </a:solidFill>
                <a:latin typeface="Arial" panose="020B0604020202020204" pitchFamily="34" charset="0"/>
                <a:cs typeface="Arial" panose="020B0604020202020204" pitchFamily="34" charset="0"/>
              </a:rPr>
              <a:t>What do you want the coverage to prevent?</a:t>
            </a:r>
          </a:p>
          <a:p>
            <a:r>
              <a:rPr lang="en-US" sz="2400" dirty="0">
                <a:solidFill>
                  <a:srgbClr val="000000"/>
                </a:solidFill>
                <a:latin typeface="Arial" panose="020B0604020202020204" pitchFamily="34" charset="0"/>
                <a:cs typeface="Arial" panose="020B0604020202020204" pitchFamily="34" charset="0"/>
              </a:rPr>
              <a:t>Who are you looking to protect?</a:t>
            </a:r>
          </a:p>
          <a:p>
            <a:endParaRPr lang="en-US" sz="2400" dirty="0"/>
          </a:p>
        </p:txBody>
      </p:sp>
      <p:sp>
        <p:nvSpPr>
          <p:cNvPr id="11" name="Rectangle 10">
            <a:extLst>
              <a:ext uri="{FF2B5EF4-FFF2-40B4-BE49-F238E27FC236}">
                <a16:creationId xmlns:a16="http://schemas.microsoft.com/office/drawing/2014/main" id="{A48D847B-F83C-4C30-BB08-7D13CD5A0467}"/>
              </a:ext>
            </a:extLst>
          </p:cNvPr>
          <p:cNvSpPr/>
          <p:nvPr/>
        </p:nvSpPr>
        <p:spPr>
          <a:xfrm>
            <a:off x="3431453" y="301285"/>
            <a:ext cx="7916101" cy="830997"/>
          </a:xfrm>
          <a:prstGeom prst="rect">
            <a:avLst/>
          </a:prstGeom>
        </p:spPr>
        <p:txBody>
          <a:bodyPr wrap="square">
            <a:spAutoFit/>
          </a:bodyPr>
          <a:lstStyle/>
          <a:p>
            <a:r>
              <a:rPr lang="en-US" sz="4800" b="1" dirty="0">
                <a:solidFill>
                  <a:srgbClr val="000000"/>
                </a:solidFill>
                <a:latin typeface="Arial Black" panose="020B0A04020102020204" pitchFamily="34" charset="0"/>
              </a:rPr>
              <a:t>What’s Your Why?</a:t>
            </a:r>
          </a:p>
        </p:txBody>
      </p:sp>
      <p:sp>
        <p:nvSpPr>
          <p:cNvPr id="12" name="Rectangle 11">
            <a:extLst>
              <a:ext uri="{FF2B5EF4-FFF2-40B4-BE49-F238E27FC236}">
                <a16:creationId xmlns:a16="http://schemas.microsoft.com/office/drawing/2014/main" id="{E0EC612F-8FB3-4269-B100-230A177BE1B4}"/>
              </a:ext>
            </a:extLst>
          </p:cNvPr>
          <p:cNvSpPr/>
          <p:nvPr/>
        </p:nvSpPr>
        <p:spPr>
          <a:xfrm>
            <a:off x="3652501" y="1757214"/>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Graphic 1">
            <a:extLst>
              <a:ext uri="{FF2B5EF4-FFF2-40B4-BE49-F238E27FC236}">
                <a16:creationId xmlns:a16="http://schemas.microsoft.com/office/drawing/2014/main" id="{C717290E-E95C-43FD-B7D2-8E9AC0CE399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6836" y="2763044"/>
            <a:ext cx="1991758" cy="1331912"/>
          </a:xfrm>
          <a:prstGeom prst="rect">
            <a:avLst/>
          </a:prstGeom>
        </p:spPr>
      </p:pic>
    </p:spTree>
    <p:extLst>
      <p:ext uri="{BB962C8B-B14F-4D97-AF65-F5344CB8AC3E}">
        <p14:creationId xmlns:p14="http://schemas.microsoft.com/office/powerpoint/2010/main" val="11454762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ECAAE776-14D1-407D-A18F-93C5CF88971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 name="Graphic 1">
            <a:extLst>
              <a:ext uri="{FF2B5EF4-FFF2-40B4-BE49-F238E27FC236}">
                <a16:creationId xmlns:a16="http://schemas.microsoft.com/office/drawing/2014/main" id="{5A78BA53-1227-4A11-81B6-1293E86CAB6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76195" y="2051012"/>
            <a:ext cx="11010900" cy="1229158"/>
          </a:xfrm>
          <a:prstGeom prst="rect">
            <a:avLst/>
          </a:prstGeom>
        </p:spPr>
      </p:pic>
      <p:sp>
        <p:nvSpPr>
          <p:cNvPr id="7" name="Rectangle 6">
            <a:extLst>
              <a:ext uri="{FF2B5EF4-FFF2-40B4-BE49-F238E27FC236}">
                <a16:creationId xmlns:a16="http://schemas.microsoft.com/office/drawing/2014/main" id="{DE7220C4-F8E7-4816-A4C9-EE3AD3E0BACA}"/>
              </a:ext>
            </a:extLst>
          </p:cNvPr>
          <p:cNvSpPr/>
          <p:nvPr/>
        </p:nvSpPr>
        <p:spPr>
          <a:xfrm>
            <a:off x="576195" y="273384"/>
            <a:ext cx="10882183" cy="969496"/>
          </a:xfrm>
          <a:prstGeom prst="rect">
            <a:avLst/>
          </a:prstGeom>
        </p:spPr>
        <p:txBody>
          <a:bodyPr wrap="square">
            <a:spAutoFit/>
          </a:bodyPr>
          <a:lstStyle/>
          <a:p>
            <a:r>
              <a:rPr lang="en-US" sz="4800" b="1">
                <a:solidFill>
                  <a:srgbClr val="000000"/>
                </a:solidFill>
                <a:latin typeface="Arial Black" panose="020B0A04020102020204" pitchFamily="34" charset="0"/>
              </a:rPr>
              <a:t>What We Do</a:t>
            </a:r>
          </a:p>
          <a:p>
            <a:endParaRPr lang="en-US" sz="900"/>
          </a:p>
        </p:txBody>
      </p:sp>
      <p:sp>
        <p:nvSpPr>
          <p:cNvPr id="9" name="TextBox 8">
            <a:extLst>
              <a:ext uri="{FF2B5EF4-FFF2-40B4-BE49-F238E27FC236}">
                <a16:creationId xmlns:a16="http://schemas.microsoft.com/office/drawing/2014/main" id="{997D4B3F-DAE7-469A-A4D6-8CDCD1773777}"/>
              </a:ext>
            </a:extLst>
          </p:cNvPr>
          <p:cNvSpPr txBox="1"/>
          <p:nvPr/>
        </p:nvSpPr>
        <p:spPr>
          <a:xfrm>
            <a:off x="613382" y="1258587"/>
            <a:ext cx="6848278" cy="461665"/>
          </a:xfrm>
          <a:prstGeom prst="rect">
            <a:avLst/>
          </a:prstGeom>
          <a:noFill/>
        </p:spPr>
        <p:txBody>
          <a:bodyPr wrap="square" rtlCol="0">
            <a:spAutoFit/>
          </a:bodyPr>
          <a:lstStyle/>
          <a:p>
            <a:r>
              <a:rPr lang="en-US" sz="2400">
                <a:solidFill>
                  <a:schemeClr val="accent1"/>
                </a:solidFill>
                <a:latin typeface="Arial" panose="020B0604020202020204" pitchFamily="34" charset="0"/>
                <a:cs typeface="Arial" panose="020B0604020202020204" pitchFamily="34" charset="0"/>
              </a:rPr>
              <a:t>Protecting Life's Journey</a:t>
            </a:r>
          </a:p>
        </p:txBody>
      </p:sp>
      <p:sp>
        <p:nvSpPr>
          <p:cNvPr id="10" name="TextBox 5">
            <a:extLst>
              <a:ext uri="{FF2B5EF4-FFF2-40B4-BE49-F238E27FC236}">
                <a16:creationId xmlns:a16="http://schemas.microsoft.com/office/drawing/2014/main" id="{9E969C88-C678-4778-BAD1-4EC364907F2B}"/>
              </a:ext>
            </a:extLst>
          </p:cNvPr>
          <p:cNvSpPr txBox="1">
            <a:spLocks noChangeArrowheads="1"/>
          </p:cNvSpPr>
          <p:nvPr/>
        </p:nvSpPr>
        <p:spPr bwMode="auto">
          <a:xfrm>
            <a:off x="7840135" y="4208887"/>
            <a:ext cx="4115101"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Debt Free Life – Pays of home loan in 9 years or less no extra expense</a:t>
            </a:r>
            <a:endParaRPr lang="en-US" sz="1800" dirty="0">
              <a:solidFill>
                <a:srgbClr val="000000"/>
              </a:solidFill>
              <a:latin typeface="Arial" panose="020B0604020202020204" pitchFamily="34" charset="0"/>
              <a:cs typeface="Arial" panose="020B0604020202020204" pitchFamily="34" charset="0"/>
            </a:endParaRPr>
          </a:p>
          <a:p>
            <a:pPr marL="285750" indent="-285750" defTabSz="914400" eaLnBrk="1" hangingPunct="1">
              <a:spcAft>
                <a:spcPts val="600"/>
              </a:spcAft>
              <a:buClr>
                <a:schemeClr val="accent1"/>
              </a:buClr>
              <a:buSzPct val="98000"/>
              <a:buFont typeface="Arial" panose="020B0604020202020204" pitchFamily="34" charset="0"/>
              <a:buChar char="•"/>
            </a:pPr>
            <a:r>
              <a:rPr lang="en-US" sz="1800" dirty="0">
                <a:solidFill>
                  <a:srgbClr val="000000"/>
                </a:solidFill>
                <a:latin typeface="Arial" panose="020B0604020202020204" pitchFamily="34" charset="0"/>
                <a:cs typeface="Arial" panose="020B0604020202020204" pitchFamily="34" charset="0"/>
              </a:rPr>
              <a:t>Retirement Protection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Mortgage Acceleration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Indexed Universal life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College Savings</a:t>
            </a:r>
          </a:p>
        </p:txBody>
      </p:sp>
      <p:sp>
        <p:nvSpPr>
          <p:cNvPr id="11" name="TextBox 6">
            <a:extLst>
              <a:ext uri="{FF2B5EF4-FFF2-40B4-BE49-F238E27FC236}">
                <a16:creationId xmlns:a16="http://schemas.microsoft.com/office/drawing/2014/main" id="{5A609FE2-5869-4363-BA17-FBFB753B6891}"/>
              </a:ext>
            </a:extLst>
          </p:cNvPr>
          <p:cNvSpPr txBox="1">
            <a:spLocks noChangeArrowheads="1"/>
          </p:cNvSpPr>
          <p:nvPr/>
        </p:nvSpPr>
        <p:spPr bwMode="auto">
          <a:xfrm>
            <a:off x="909935" y="4168252"/>
            <a:ext cx="3158090" cy="20621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Mortgage Protection</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Standard Life Policies Term, Universal &amp; Whole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Children's Grow up plans</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Accidental Death</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Final Expense &amp; Funeral</a:t>
            </a:r>
          </a:p>
        </p:txBody>
      </p:sp>
      <p:sp>
        <p:nvSpPr>
          <p:cNvPr id="12" name="TextBox 6">
            <a:extLst>
              <a:ext uri="{FF2B5EF4-FFF2-40B4-BE49-F238E27FC236}">
                <a16:creationId xmlns:a16="http://schemas.microsoft.com/office/drawing/2014/main" id="{1674DF50-60C8-4C86-9F5E-3BC94FC1F7FF}"/>
              </a:ext>
            </a:extLst>
          </p:cNvPr>
          <p:cNvSpPr txBox="1">
            <a:spLocks noChangeArrowheads="1"/>
          </p:cNvSpPr>
          <p:nvPr/>
        </p:nvSpPr>
        <p:spPr bwMode="auto">
          <a:xfrm>
            <a:off x="919095" y="3650330"/>
            <a:ext cx="151222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hangingPunct="1"/>
            <a:r>
              <a:rPr lang="en-US" altLang="en-US" sz="2000" b="1">
                <a:solidFill>
                  <a:schemeClr val="tx1">
                    <a:lumMod val="50000"/>
                  </a:schemeClr>
                </a:solidFill>
                <a:latin typeface="Arial" panose="020B0604020202020204" pitchFamily="34" charset="0"/>
              </a:rPr>
              <a:t>Life</a:t>
            </a:r>
          </a:p>
        </p:txBody>
      </p:sp>
      <p:sp>
        <p:nvSpPr>
          <p:cNvPr id="13" name="Rectangle 12">
            <a:extLst>
              <a:ext uri="{FF2B5EF4-FFF2-40B4-BE49-F238E27FC236}">
                <a16:creationId xmlns:a16="http://schemas.microsoft.com/office/drawing/2014/main" id="{A6FF065A-FE62-47FF-B841-8C31BD003D3F}"/>
              </a:ext>
            </a:extLst>
          </p:cNvPr>
          <p:cNvSpPr/>
          <p:nvPr/>
        </p:nvSpPr>
        <p:spPr>
          <a:xfrm>
            <a:off x="1005694" y="4055350"/>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14" name="TextBox 6">
            <a:extLst>
              <a:ext uri="{FF2B5EF4-FFF2-40B4-BE49-F238E27FC236}">
                <a16:creationId xmlns:a16="http://schemas.microsoft.com/office/drawing/2014/main" id="{6462CC56-DB38-4051-92D4-95300ED7D657}"/>
              </a:ext>
            </a:extLst>
          </p:cNvPr>
          <p:cNvSpPr txBox="1">
            <a:spLocks noChangeArrowheads="1"/>
          </p:cNvSpPr>
          <p:nvPr/>
        </p:nvSpPr>
        <p:spPr bwMode="auto">
          <a:xfrm>
            <a:off x="4716241" y="3650330"/>
            <a:ext cx="2123751"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hangingPunct="1"/>
            <a:r>
              <a:rPr lang="en-US" altLang="en-US" sz="2000" b="1">
                <a:solidFill>
                  <a:schemeClr val="tx1">
                    <a:lumMod val="50000"/>
                  </a:schemeClr>
                </a:solidFill>
                <a:latin typeface="Arial" panose="020B0604020202020204" pitchFamily="34" charset="0"/>
              </a:rPr>
              <a:t>Health</a:t>
            </a:r>
          </a:p>
        </p:txBody>
      </p:sp>
      <p:sp>
        <p:nvSpPr>
          <p:cNvPr id="16" name="TextBox 6">
            <a:extLst>
              <a:ext uri="{FF2B5EF4-FFF2-40B4-BE49-F238E27FC236}">
                <a16:creationId xmlns:a16="http://schemas.microsoft.com/office/drawing/2014/main" id="{47E780BC-F97D-48A5-A585-BAABB8C42F41}"/>
              </a:ext>
            </a:extLst>
          </p:cNvPr>
          <p:cNvSpPr txBox="1">
            <a:spLocks noChangeArrowheads="1"/>
          </p:cNvSpPr>
          <p:nvPr/>
        </p:nvSpPr>
        <p:spPr bwMode="auto">
          <a:xfrm>
            <a:off x="7840135" y="3400785"/>
            <a:ext cx="3351721"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nchor="t">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defTabSz="914171" eaLnBrk="1" fontAlgn="auto" hangingPunct="1"/>
            <a:r>
              <a:rPr lang="en-US" altLang="en-US" sz="2000" b="1" dirty="0">
                <a:solidFill>
                  <a:schemeClr val="tx1">
                    <a:lumMod val="50000"/>
                  </a:schemeClr>
                </a:solidFill>
                <a:latin typeface="Arial"/>
                <a:cs typeface="Arial"/>
              </a:rPr>
              <a:t>Asset Management </a:t>
            </a:r>
            <a:br>
              <a:rPr lang="en-US" altLang="en-US" sz="2000" b="1" dirty="0">
                <a:solidFill>
                  <a:schemeClr val="tx1">
                    <a:lumMod val="50000"/>
                  </a:schemeClr>
                </a:solidFill>
                <a:latin typeface="Arial"/>
                <a:cs typeface="Arial"/>
              </a:rPr>
            </a:br>
            <a:r>
              <a:rPr lang="en-US" altLang="en-US" sz="2000" b="1" dirty="0">
                <a:solidFill>
                  <a:schemeClr val="tx1">
                    <a:lumMod val="50000"/>
                  </a:schemeClr>
                </a:solidFill>
                <a:latin typeface="Arial"/>
                <a:cs typeface="Arial"/>
              </a:rPr>
              <a:t>&amp; Wealth Strategies</a:t>
            </a:r>
            <a:endParaRPr lang="en-US" sz="5400" dirty="0">
              <a:solidFill>
                <a:schemeClr val="tx1">
                  <a:lumMod val="50000"/>
                </a:schemeClr>
              </a:solidFill>
            </a:endParaRPr>
          </a:p>
        </p:txBody>
      </p:sp>
      <p:sp>
        <p:nvSpPr>
          <p:cNvPr id="18" name="TextBox 5">
            <a:extLst>
              <a:ext uri="{FF2B5EF4-FFF2-40B4-BE49-F238E27FC236}">
                <a16:creationId xmlns:a16="http://schemas.microsoft.com/office/drawing/2014/main" id="{880F5430-A8C6-4F28-9ACC-D0E0EC834ECD}"/>
              </a:ext>
            </a:extLst>
          </p:cNvPr>
          <p:cNvSpPr txBox="1">
            <a:spLocks noChangeArrowheads="1"/>
          </p:cNvSpPr>
          <p:nvPr/>
        </p:nvSpPr>
        <p:spPr bwMode="auto">
          <a:xfrm>
            <a:off x="4685174" y="4226303"/>
            <a:ext cx="3158090" cy="2292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1pPr>
            <a:lvl2pPr marL="912813" indent="-4556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2pPr>
            <a:lvl3pPr marL="1827213" indent="-9128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3pPr>
            <a:lvl4pPr marL="2741613" indent="-13700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4pPr>
            <a:lvl5pPr marL="3656013" indent="-1827213" algn="l" defTabSz="1827213" rtl="0" eaLnBrk="0" fontAlgn="base" hangingPunct="0">
              <a:spcBef>
                <a:spcPct val="0"/>
              </a:spcBef>
              <a:spcAft>
                <a:spcPct val="0"/>
              </a:spcAft>
              <a:defRPr sz="3600" kern="1200">
                <a:solidFill>
                  <a:schemeClr val="tx1"/>
                </a:solidFill>
                <a:latin typeface="Lato Light" pitchFamily="34" charset="0"/>
                <a:ea typeface="+mn-ea"/>
                <a:cs typeface="+mn-cs"/>
              </a:defRPr>
            </a:lvl5pPr>
            <a:lvl6pPr marL="2286000" algn="l" defTabSz="914400" rtl="0" eaLnBrk="1" latinLnBrk="0" hangingPunct="1">
              <a:defRPr sz="3600" kern="1200">
                <a:solidFill>
                  <a:schemeClr val="tx1"/>
                </a:solidFill>
                <a:latin typeface="Lato Light" pitchFamily="34" charset="0"/>
                <a:ea typeface="+mn-ea"/>
                <a:cs typeface="+mn-cs"/>
              </a:defRPr>
            </a:lvl6pPr>
            <a:lvl7pPr marL="2743200" algn="l" defTabSz="914400" rtl="0" eaLnBrk="1" latinLnBrk="0" hangingPunct="1">
              <a:defRPr sz="3600" kern="1200">
                <a:solidFill>
                  <a:schemeClr val="tx1"/>
                </a:solidFill>
                <a:latin typeface="Lato Light" pitchFamily="34" charset="0"/>
                <a:ea typeface="+mn-ea"/>
                <a:cs typeface="+mn-cs"/>
              </a:defRPr>
            </a:lvl7pPr>
            <a:lvl8pPr marL="3200400" algn="l" defTabSz="914400" rtl="0" eaLnBrk="1" latinLnBrk="0" hangingPunct="1">
              <a:defRPr sz="3600" kern="1200">
                <a:solidFill>
                  <a:schemeClr val="tx1"/>
                </a:solidFill>
                <a:latin typeface="Lato Light" pitchFamily="34" charset="0"/>
                <a:ea typeface="+mn-ea"/>
                <a:cs typeface="+mn-cs"/>
              </a:defRPr>
            </a:lvl8pPr>
            <a:lvl9pPr marL="3657600" algn="l" defTabSz="914400" rtl="0" eaLnBrk="1" latinLnBrk="0" hangingPunct="1">
              <a:defRPr sz="3600" kern="1200">
                <a:solidFill>
                  <a:schemeClr val="tx1"/>
                </a:solidFill>
                <a:latin typeface="Lato Light" pitchFamily="34" charset="0"/>
                <a:ea typeface="+mn-ea"/>
                <a:cs typeface="+mn-cs"/>
              </a:defRPr>
            </a:lvl9pPr>
          </a:lstStyle>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Disability </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Critical Illness</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Medicare Supplement</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Long Term Care</a:t>
            </a:r>
          </a:p>
          <a:p>
            <a:pPr marL="285750" indent="-285750" defTabSz="914400" eaLnBrk="1" hangingPunct="1">
              <a:spcAft>
                <a:spcPts val="600"/>
              </a:spcAft>
              <a:buClr>
                <a:schemeClr val="accent1"/>
              </a:buClr>
              <a:buSzPct val="98000"/>
              <a:buFont typeface="Arial" panose="020B0604020202020204" pitchFamily="34" charset="0"/>
              <a:buChar char="•"/>
            </a:pPr>
            <a:r>
              <a:rPr lang="en-US" altLang="en-US" sz="1800" dirty="0">
                <a:solidFill>
                  <a:srgbClr val="000000"/>
                </a:solidFill>
                <a:latin typeface="Arial" panose="020B0604020202020204" pitchFamily="34" charset="0"/>
                <a:cs typeface="Arial" panose="020B0604020202020204" pitchFamily="34" charset="0"/>
              </a:rPr>
              <a:t>Dental (some states)</a:t>
            </a:r>
          </a:p>
          <a:p>
            <a:pPr defTabSz="914171" eaLnBrk="1" hangingPunct="1"/>
            <a:endParaRPr lang="en-US" altLang="en-US" sz="2799" dirty="0">
              <a:solidFill>
                <a:srgbClr val="7F7F7F"/>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16EDFF9D-FB71-4F82-AAAE-CFD5858F3A4D}"/>
              </a:ext>
            </a:extLst>
          </p:cNvPr>
          <p:cNvSpPr/>
          <p:nvPr/>
        </p:nvSpPr>
        <p:spPr>
          <a:xfrm>
            <a:off x="4806169" y="4066865"/>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21" name="Rectangle 20">
            <a:extLst>
              <a:ext uri="{FF2B5EF4-FFF2-40B4-BE49-F238E27FC236}">
                <a16:creationId xmlns:a16="http://schemas.microsoft.com/office/drawing/2014/main" id="{CF6AB3CB-C815-4FB9-8FCD-DD212BABAAF1}"/>
              </a:ext>
            </a:extLst>
          </p:cNvPr>
          <p:cNvSpPr/>
          <p:nvPr/>
        </p:nvSpPr>
        <p:spPr>
          <a:xfrm>
            <a:off x="8107749" y="4070829"/>
            <a:ext cx="391335" cy="5332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algn="l" defTabSz="1827213" rtl="0" eaLnBrk="0" fontAlgn="base" hangingPunct="0">
              <a:spcBef>
                <a:spcPct val="0"/>
              </a:spcBef>
              <a:spcAft>
                <a:spcPct val="0"/>
              </a:spcAft>
              <a:defRPr sz="3600" kern="1200">
                <a:solidFill>
                  <a:schemeClr val="lt1"/>
                </a:solidFill>
                <a:latin typeface="+mn-lt"/>
                <a:ea typeface="+mn-ea"/>
                <a:cs typeface="+mn-cs"/>
              </a:defRPr>
            </a:lvl1pPr>
            <a:lvl2pPr marL="912813" indent="-455613" algn="l" defTabSz="1827213" rtl="0" eaLnBrk="0" fontAlgn="base" hangingPunct="0">
              <a:spcBef>
                <a:spcPct val="0"/>
              </a:spcBef>
              <a:spcAft>
                <a:spcPct val="0"/>
              </a:spcAft>
              <a:defRPr sz="3600" kern="1200">
                <a:solidFill>
                  <a:schemeClr val="lt1"/>
                </a:solidFill>
                <a:latin typeface="+mn-lt"/>
                <a:ea typeface="+mn-ea"/>
                <a:cs typeface="+mn-cs"/>
              </a:defRPr>
            </a:lvl2pPr>
            <a:lvl3pPr marL="1827213" indent="-912813" algn="l" defTabSz="1827213" rtl="0" eaLnBrk="0" fontAlgn="base" hangingPunct="0">
              <a:spcBef>
                <a:spcPct val="0"/>
              </a:spcBef>
              <a:spcAft>
                <a:spcPct val="0"/>
              </a:spcAft>
              <a:defRPr sz="3600" kern="1200">
                <a:solidFill>
                  <a:schemeClr val="lt1"/>
                </a:solidFill>
                <a:latin typeface="+mn-lt"/>
                <a:ea typeface="+mn-ea"/>
                <a:cs typeface="+mn-cs"/>
              </a:defRPr>
            </a:lvl3pPr>
            <a:lvl4pPr marL="2741613" indent="-1370013" algn="l" defTabSz="1827213" rtl="0" eaLnBrk="0" fontAlgn="base" hangingPunct="0">
              <a:spcBef>
                <a:spcPct val="0"/>
              </a:spcBef>
              <a:spcAft>
                <a:spcPct val="0"/>
              </a:spcAft>
              <a:defRPr sz="3600" kern="1200">
                <a:solidFill>
                  <a:schemeClr val="lt1"/>
                </a:solidFill>
                <a:latin typeface="+mn-lt"/>
                <a:ea typeface="+mn-ea"/>
                <a:cs typeface="+mn-cs"/>
              </a:defRPr>
            </a:lvl4pPr>
            <a:lvl5pPr marL="3656013" indent="-1827213" algn="l" defTabSz="1827213" rtl="0" eaLnBrk="0" fontAlgn="base" hangingPunct="0">
              <a:spcBef>
                <a:spcPct val="0"/>
              </a:spcBef>
              <a:spcAft>
                <a:spcPct val="0"/>
              </a:spcAft>
              <a:defRPr sz="3600" kern="1200">
                <a:solidFill>
                  <a:schemeClr val="lt1"/>
                </a:solidFill>
                <a:latin typeface="+mn-lt"/>
                <a:ea typeface="+mn-ea"/>
                <a:cs typeface="+mn-cs"/>
              </a:defRPr>
            </a:lvl5pPr>
            <a:lvl6pPr marL="2286000" algn="l" defTabSz="914400" rtl="0" eaLnBrk="1" latinLnBrk="0" hangingPunct="1">
              <a:defRPr sz="3600" kern="1200">
                <a:solidFill>
                  <a:schemeClr val="lt1"/>
                </a:solidFill>
                <a:latin typeface="+mn-lt"/>
                <a:ea typeface="+mn-ea"/>
                <a:cs typeface="+mn-cs"/>
              </a:defRPr>
            </a:lvl6pPr>
            <a:lvl7pPr marL="2743200" algn="l" defTabSz="914400" rtl="0" eaLnBrk="1" latinLnBrk="0" hangingPunct="1">
              <a:defRPr sz="3600" kern="1200">
                <a:solidFill>
                  <a:schemeClr val="lt1"/>
                </a:solidFill>
                <a:latin typeface="+mn-lt"/>
                <a:ea typeface="+mn-ea"/>
                <a:cs typeface="+mn-cs"/>
              </a:defRPr>
            </a:lvl7pPr>
            <a:lvl8pPr marL="3200400" algn="l" defTabSz="914400" rtl="0" eaLnBrk="1" latinLnBrk="0" hangingPunct="1">
              <a:defRPr sz="3600" kern="1200">
                <a:solidFill>
                  <a:schemeClr val="lt1"/>
                </a:solidFill>
                <a:latin typeface="+mn-lt"/>
                <a:ea typeface="+mn-ea"/>
                <a:cs typeface="+mn-cs"/>
              </a:defRPr>
            </a:lvl8pPr>
            <a:lvl9pPr marL="3657600" algn="l" defTabSz="914400" rtl="0" eaLnBrk="1" latinLnBrk="0" hangingPunct="1">
              <a:defRPr sz="3600" kern="1200">
                <a:solidFill>
                  <a:schemeClr val="lt1"/>
                </a:solidFill>
                <a:latin typeface="+mn-lt"/>
                <a:ea typeface="+mn-ea"/>
                <a:cs typeface="+mn-cs"/>
              </a:defRPr>
            </a:lvl9pPr>
          </a:lstStyle>
          <a:p>
            <a:pPr algn="ctr" defTabSz="1826757"/>
            <a:endParaRPr lang="en-US" sz="3599">
              <a:solidFill>
                <a:srgbClr val="FFFFFF"/>
              </a:solidFill>
              <a:latin typeface="Montserrat Light"/>
            </a:endParaRPr>
          </a:p>
        </p:txBody>
      </p:sp>
      <p:sp>
        <p:nvSpPr>
          <p:cNvPr id="23" name="Rectangle 22">
            <a:extLst>
              <a:ext uri="{FF2B5EF4-FFF2-40B4-BE49-F238E27FC236}">
                <a16:creationId xmlns:a16="http://schemas.microsoft.com/office/drawing/2014/main" id="{0AB137B9-560F-4548-9FEB-C96E6B63AE58}"/>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902857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BA3A59D4-217B-462F-A639-8447E2E975E3}"/>
              </a:ext>
            </a:extLst>
          </p:cNvPr>
          <p:cNvSpPr/>
          <p:nvPr/>
        </p:nvSpPr>
        <p:spPr>
          <a:xfrm>
            <a:off x="974349" y="1871373"/>
            <a:ext cx="10484029" cy="3416320"/>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Your Health – Help us find the right plan.</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There will be </a:t>
            </a:r>
            <a:r>
              <a:rPr lang="en-US" sz="2400" u="sng" dirty="0">
                <a:solidFill>
                  <a:srgbClr val="000000"/>
                </a:solidFill>
                <a:latin typeface="Arial" panose="020B0604020202020204" pitchFamily="34" charset="0"/>
                <a:cs typeface="Arial" panose="020B0604020202020204" pitchFamily="34" charset="0"/>
              </a:rPr>
              <a:t>no health exam</a:t>
            </a:r>
            <a:endParaRPr lang="en-US" sz="2400" dirty="0">
              <a:solidFill>
                <a:srgbClr val="000000"/>
              </a:solidFill>
              <a:latin typeface="Arial" panose="020B0604020202020204" pitchFamily="34" charset="0"/>
              <a:cs typeface="Arial" panose="020B0604020202020204" pitchFamily="34" charset="0"/>
            </a:endParaRP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For program approval, each plan has 10 health questions with slight variations</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Each plan has 10 health questions with slight variations</a:t>
            </a:r>
          </a:p>
          <a:p>
            <a:pPr marL="342900" indent="-342900">
              <a:spcAft>
                <a:spcPts val="1200"/>
              </a:spcAft>
              <a:buClr>
                <a:schemeClr val="accent1"/>
              </a:buClr>
              <a:buSzPct val="98000"/>
              <a:buFont typeface="Arial" panose="020B0604020202020204" pitchFamily="34" charset="0"/>
              <a:buChar char="•"/>
            </a:pPr>
            <a:r>
              <a:rPr lang="en-US" sz="2400" dirty="0">
                <a:solidFill>
                  <a:srgbClr val="000000"/>
                </a:solidFill>
                <a:latin typeface="Arial" panose="020B0604020202020204" pitchFamily="34" charset="0"/>
                <a:cs typeface="Arial" panose="020B0604020202020204" pitchFamily="34" charset="0"/>
              </a:rPr>
              <a:t>We can always find coverage, but we don’t want to send your application to the wrong carrier</a:t>
            </a:r>
          </a:p>
        </p:txBody>
      </p:sp>
      <p:sp>
        <p:nvSpPr>
          <p:cNvPr id="8" name="Rectangle 7">
            <a:extLst>
              <a:ext uri="{FF2B5EF4-FFF2-40B4-BE49-F238E27FC236}">
                <a16:creationId xmlns:a16="http://schemas.microsoft.com/office/drawing/2014/main" id="{AE4EE944-EE68-476E-B67B-9E79079A346F}"/>
              </a:ext>
            </a:extLst>
          </p:cNvPr>
          <p:cNvSpPr/>
          <p:nvPr/>
        </p:nvSpPr>
        <p:spPr>
          <a:xfrm>
            <a:off x="576195" y="273384"/>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Verifying Information</a:t>
            </a:r>
            <a:endParaRPr lang="en-US" sz="700" dirty="0"/>
          </a:p>
        </p:txBody>
      </p:sp>
      <p:sp>
        <p:nvSpPr>
          <p:cNvPr id="9" name="Rectangle 8">
            <a:extLst>
              <a:ext uri="{FF2B5EF4-FFF2-40B4-BE49-F238E27FC236}">
                <a16:creationId xmlns:a16="http://schemas.microsoft.com/office/drawing/2014/main" id="{57D63043-EEC1-44D9-9EB9-65BF2F226535}"/>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681572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4" y="0"/>
            <a:ext cx="12192000" cy="6858000"/>
          </a:xfrm>
          <a:prstGeom prst="rect">
            <a:avLst/>
          </a:prstGeom>
        </p:spPr>
      </p:pic>
      <p:sp>
        <p:nvSpPr>
          <p:cNvPr id="4" name="Rectangle 3">
            <a:extLst>
              <a:ext uri="{FF2B5EF4-FFF2-40B4-BE49-F238E27FC236}">
                <a16:creationId xmlns:a16="http://schemas.microsoft.com/office/drawing/2014/main" id="{096019BE-C28C-481D-934E-4D9DDDAF56E4}"/>
              </a:ext>
            </a:extLst>
          </p:cNvPr>
          <p:cNvSpPr/>
          <p:nvPr/>
        </p:nvSpPr>
        <p:spPr>
          <a:xfrm>
            <a:off x="690154" y="1377765"/>
            <a:ext cx="3062940" cy="3139321"/>
          </a:xfrm>
          <a:prstGeom prst="rect">
            <a:avLst/>
          </a:prstGeom>
        </p:spPr>
        <p:txBody>
          <a:bodyPr wrap="square" anchor="t">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Mortgage</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Mortgage Amount?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Current Equity?</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a:cs typeface="Arial"/>
              </a:rPr>
              <a:t>Length of Mortgage?</a:t>
            </a:r>
            <a:br>
              <a:rPr lang="en-US" dirty="0">
                <a:solidFill>
                  <a:srgbClr val="000000"/>
                </a:solidFill>
                <a:latin typeface="Arial"/>
                <a:cs typeface="Arial"/>
              </a:rPr>
            </a:br>
            <a:r>
              <a:rPr lang="en-US" i="1" dirty="0">
                <a:solidFill>
                  <a:srgbClr val="000000"/>
                </a:solidFill>
                <a:latin typeface="Arial"/>
                <a:cs typeface="Arial"/>
              </a:rPr>
              <a:t>(15, 20, or 30 years)</a:t>
            </a:r>
            <a:endParaRPr lang="en-US" dirty="0">
              <a:cs typeface="Calibri" panose="020F0502020204030204"/>
            </a:endParaRP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Are you paying anything extra, or sticking to loan term?</a:t>
            </a:r>
            <a:endParaRPr lang="en-US" dirty="0">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F95757B8-0843-4939-A845-4FC48198D8C7}"/>
              </a:ext>
            </a:extLst>
          </p:cNvPr>
          <p:cNvGrpSpPr/>
          <p:nvPr/>
        </p:nvGrpSpPr>
        <p:grpSpPr>
          <a:xfrm>
            <a:off x="5841886" y="1377765"/>
            <a:ext cx="3928417" cy="5077619"/>
            <a:chOff x="4170505" y="1521053"/>
            <a:chExt cx="3928417" cy="5077619"/>
          </a:xfrm>
        </p:grpSpPr>
        <p:sp>
          <p:nvSpPr>
            <p:cNvPr id="5" name="Rectangle 4">
              <a:extLst>
                <a:ext uri="{FF2B5EF4-FFF2-40B4-BE49-F238E27FC236}">
                  <a16:creationId xmlns:a16="http://schemas.microsoft.com/office/drawing/2014/main" id="{BA3A59D4-217B-462F-A639-8447E2E975E3}"/>
                </a:ext>
              </a:extLst>
            </p:cNvPr>
            <p:cNvSpPr/>
            <p:nvPr/>
          </p:nvSpPr>
          <p:spPr>
            <a:xfrm>
              <a:off x="4170505" y="1521053"/>
              <a:ext cx="3928417" cy="3447098"/>
            </a:xfrm>
            <a:prstGeom prst="rect">
              <a:avLst/>
            </a:prstGeom>
          </p:spPr>
          <p:txBody>
            <a:bodyPr wrap="square">
              <a:spAutoFit/>
            </a:bodyPr>
            <a:lstStyle/>
            <a:p>
              <a:pPr>
                <a:spcAft>
                  <a:spcPts val="1200"/>
                </a:spcAft>
              </a:pPr>
              <a:r>
                <a:rPr lang="en-US" sz="3200" dirty="0">
                  <a:solidFill>
                    <a:srgbClr val="4CBEFA"/>
                  </a:solidFill>
                  <a:latin typeface="Arial" panose="020B0604020202020204" pitchFamily="34" charset="0"/>
                  <a:cs typeface="Arial" panose="020B0604020202020204" pitchFamily="34" charset="0"/>
                </a:rPr>
                <a:t>Health</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Prescription Medications?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Smoker / Non-smoker/Recently quit?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Height &amp; Weight?</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Major Surgeries?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Heart or Major Organ Problems?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High Blood Pressure?</a:t>
              </a:r>
            </a:p>
          </p:txBody>
        </p:sp>
        <p:sp>
          <p:nvSpPr>
            <p:cNvPr id="6" name="Rectangle 5">
              <a:extLst>
                <a:ext uri="{FF2B5EF4-FFF2-40B4-BE49-F238E27FC236}">
                  <a16:creationId xmlns:a16="http://schemas.microsoft.com/office/drawing/2014/main" id="{CBE98D51-4572-4F9F-8006-3256FA66C80E}"/>
                </a:ext>
              </a:extLst>
            </p:cNvPr>
            <p:cNvSpPr/>
            <p:nvPr/>
          </p:nvSpPr>
          <p:spPr>
            <a:xfrm>
              <a:off x="4170505" y="4884089"/>
              <a:ext cx="3801920" cy="1714583"/>
            </a:xfrm>
            <a:prstGeom prst="rect">
              <a:avLst/>
            </a:prstGeom>
          </p:spPr>
          <p:txBody>
            <a:bodyPr wrap="square" numCol="2">
              <a:noAutofit/>
            </a:bodyPr>
            <a:lstStyle/>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Stroke?</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Cancer?</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Asthma?</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Arthritis?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COPD?</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Diabetes? Insulin or pills</a:t>
              </a:r>
            </a:p>
            <a:p>
              <a:pPr marL="285750" indent="-285750">
                <a:spcAft>
                  <a:spcPts val="1200"/>
                </a:spcAft>
                <a:buClr>
                  <a:schemeClr val="accent1"/>
                </a:buClr>
                <a:buSzPct val="98000"/>
                <a:buFont typeface="Arial" panose="020B0604020202020204" pitchFamily="34" charset="0"/>
                <a:buChar char="•"/>
              </a:pPr>
              <a:r>
                <a:rPr lang="en-US" dirty="0">
                  <a:solidFill>
                    <a:srgbClr val="000000"/>
                  </a:solidFill>
                  <a:latin typeface="Arial" panose="020B0604020202020204" pitchFamily="34" charset="0"/>
                  <a:cs typeface="Arial" panose="020B0604020202020204" pitchFamily="34" charset="0"/>
                </a:rPr>
                <a:t>Disabled?</a:t>
              </a:r>
            </a:p>
          </p:txBody>
        </p:sp>
      </p:grpSp>
      <p:sp>
        <p:nvSpPr>
          <p:cNvPr id="8" name="Rectangle 7">
            <a:extLst>
              <a:ext uri="{FF2B5EF4-FFF2-40B4-BE49-F238E27FC236}">
                <a16:creationId xmlns:a16="http://schemas.microsoft.com/office/drawing/2014/main" id="{AE4EE944-EE68-476E-B67B-9E79079A346F}"/>
              </a:ext>
            </a:extLst>
          </p:cNvPr>
          <p:cNvSpPr/>
          <p:nvPr/>
        </p:nvSpPr>
        <p:spPr>
          <a:xfrm>
            <a:off x="576195" y="273384"/>
            <a:ext cx="10882183" cy="830997"/>
          </a:xfrm>
          <a:prstGeom prst="rect">
            <a:avLst/>
          </a:prstGeom>
        </p:spPr>
        <p:txBody>
          <a:bodyPr wrap="square">
            <a:spAutoFit/>
          </a:bodyPr>
          <a:lstStyle/>
          <a:p>
            <a:r>
              <a:rPr lang="en-US" sz="4800" b="1" dirty="0">
                <a:solidFill>
                  <a:srgbClr val="000000"/>
                </a:solidFill>
                <a:latin typeface="Arial Black" panose="020B0A04020102020204" pitchFamily="34" charset="0"/>
              </a:rPr>
              <a:t>Verifying Information</a:t>
            </a:r>
            <a:endParaRPr lang="en-US" sz="700" dirty="0"/>
          </a:p>
        </p:txBody>
      </p:sp>
      <p:sp>
        <p:nvSpPr>
          <p:cNvPr id="9" name="Rectangle 8">
            <a:extLst>
              <a:ext uri="{FF2B5EF4-FFF2-40B4-BE49-F238E27FC236}">
                <a16:creationId xmlns:a16="http://schemas.microsoft.com/office/drawing/2014/main" id="{57D63043-EEC1-44D9-9EB9-65BF2F226535}"/>
              </a:ext>
            </a:extLst>
          </p:cNvPr>
          <p:cNvSpPr/>
          <p:nvPr/>
        </p:nvSpPr>
        <p:spPr>
          <a:xfrm>
            <a:off x="690154" y="1040376"/>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247C253-4A1D-476A-BD80-AB62CC4955EA}"/>
              </a:ext>
            </a:extLst>
          </p:cNvPr>
          <p:cNvSpPr/>
          <p:nvPr/>
        </p:nvSpPr>
        <p:spPr>
          <a:xfrm>
            <a:off x="793773" y="1935378"/>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A1ADE18-ADB3-4C14-BBBA-A2DE8EB05C53}"/>
              </a:ext>
            </a:extLst>
          </p:cNvPr>
          <p:cNvSpPr/>
          <p:nvPr/>
        </p:nvSpPr>
        <p:spPr>
          <a:xfrm>
            <a:off x="6017286" y="1949946"/>
            <a:ext cx="485578" cy="60938"/>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0080426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78718" y="615720"/>
            <a:ext cx="12034564" cy="461665"/>
          </a:xfrm>
          <a:prstGeom prst="rect">
            <a:avLst/>
          </a:prstGeom>
          <a:noFill/>
        </p:spPr>
        <p:txBody>
          <a:bodyPr wrap="square" rtlCol="0">
            <a:spAutoFit/>
          </a:bodyPr>
          <a:lstStyle/>
          <a:p>
            <a:pPr algn="ctr"/>
            <a:r>
              <a:rPr lang="en-US" sz="2400" b="1" dirty="0">
                <a:solidFill>
                  <a:srgbClr val="00B050"/>
                </a:solidFill>
              </a:rPr>
              <a:t>If something happened, I want to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2123658"/>
          </a:xfrm>
          <a:prstGeom prst="rect">
            <a:avLst/>
          </a:prstGeom>
          <a:noFill/>
        </p:spPr>
        <p:txBody>
          <a:bodyPr wrap="square" rtlCol="0">
            <a:spAutoFit/>
          </a:bodyPr>
          <a:lstStyle/>
          <a:p>
            <a:endParaRPr lang="en-US" sz="2800" dirty="0"/>
          </a:p>
          <a:p>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41158454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A close up of a logo&#10;&#10;Description automatically generated">
            <a:extLst>
              <a:ext uri="{FF2B5EF4-FFF2-40B4-BE49-F238E27FC236}">
                <a16:creationId xmlns:a16="http://schemas.microsoft.com/office/drawing/2014/main" id="{B99ABD5D-47B0-4242-BB6C-C2F2A232B3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8718" y="14990"/>
            <a:ext cx="12192000" cy="6858000"/>
          </a:xfrm>
          <a:prstGeom prst="rect">
            <a:avLst/>
          </a:prstGeom>
        </p:spPr>
      </p:pic>
      <p:sp>
        <p:nvSpPr>
          <p:cNvPr id="8" name="Rectangle 7">
            <a:extLst>
              <a:ext uri="{FF2B5EF4-FFF2-40B4-BE49-F238E27FC236}">
                <a16:creationId xmlns:a16="http://schemas.microsoft.com/office/drawing/2014/main" id="{AE4EE944-EE68-476E-B67B-9E79079A346F}"/>
              </a:ext>
            </a:extLst>
          </p:cNvPr>
          <p:cNvSpPr/>
          <p:nvPr/>
        </p:nvSpPr>
        <p:spPr>
          <a:xfrm>
            <a:off x="576190" y="62537"/>
            <a:ext cx="10882183" cy="523220"/>
          </a:xfrm>
          <a:prstGeom prst="rect">
            <a:avLst/>
          </a:prstGeom>
        </p:spPr>
        <p:txBody>
          <a:bodyPr wrap="square">
            <a:spAutoFit/>
          </a:bodyPr>
          <a:lstStyle/>
          <a:p>
            <a:pPr algn="ctr"/>
            <a:r>
              <a:rPr lang="en-US" sz="2800" b="1" dirty="0">
                <a:solidFill>
                  <a:srgbClr val="000000"/>
                </a:solidFill>
                <a:latin typeface="Arial Black" panose="020B0A04020102020204" pitchFamily="34" charset="0"/>
              </a:rPr>
              <a:t>Verifying Financial Information</a:t>
            </a:r>
            <a:endParaRPr lang="en-US" sz="2800" dirty="0"/>
          </a:p>
        </p:txBody>
      </p:sp>
      <p:sp>
        <p:nvSpPr>
          <p:cNvPr id="9" name="Rectangle 8">
            <a:extLst>
              <a:ext uri="{FF2B5EF4-FFF2-40B4-BE49-F238E27FC236}">
                <a16:creationId xmlns:a16="http://schemas.microsoft.com/office/drawing/2014/main" id="{57D63043-EEC1-44D9-9EB9-65BF2F226535}"/>
              </a:ext>
            </a:extLst>
          </p:cNvPr>
          <p:cNvSpPr/>
          <p:nvPr/>
        </p:nvSpPr>
        <p:spPr>
          <a:xfrm>
            <a:off x="2988310" y="543792"/>
            <a:ext cx="934645" cy="128010"/>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FF75CB71-0672-4A9A-83B2-D3C4A4B81BAF}"/>
              </a:ext>
            </a:extLst>
          </p:cNvPr>
          <p:cNvSpPr txBox="1"/>
          <p:nvPr/>
        </p:nvSpPr>
        <p:spPr>
          <a:xfrm>
            <a:off x="0" y="615720"/>
            <a:ext cx="11999023" cy="461665"/>
          </a:xfrm>
          <a:prstGeom prst="rect">
            <a:avLst/>
          </a:prstGeom>
          <a:noFill/>
        </p:spPr>
        <p:txBody>
          <a:bodyPr wrap="square" rtlCol="0">
            <a:spAutoFit/>
          </a:bodyPr>
          <a:lstStyle/>
          <a:p>
            <a:pPr algn="ctr"/>
            <a:r>
              <a:rPr lang="en-US" sz="2400" b="1" dirty="0">
                <a:solidFill>
                  <a:srgbClr val="00B050"/>
                </a:solidFill>
              </a:rPr>
              <a:t>If something happened, I want to get an idea of what you have in place to offset financial loss</a:t>
            </a:r>
          </a:p>
        </p:txBody>
      </p:sp>
      <p:sp>
        <p:nvSpPr>
          <p:cNvPr id="11" name="TextBox 10">
            <a:extLst>
              <a:ext uri="{FF2B5EF4-FFF2-40B4-BE49-F238E27FC236}">
                <a16:creationId xmlns:a16="http://schemas.microsoft.com/office/drawing/2014/main" id="{E639CC3E-E021-4D73-B60D-BB3B41934024}"/>
              </a:ext>
            </a:extLst>
          </p:cNvPr>
          <p:cNvSpPr txBox="1"/>
          <p:nvPr/>
        </p:nvSpPr>
        <p:spPr>
          <a:xfrm>
            <a:off x="192977" y="1067012"/>
            <a:ext cx="11806046" cy="2985433"/>
          </a:xfrm>
          <a:prstGeom prst="rect">
            <a:avLst/>
          </a:prstGeom>
          <a:noFill/>
        </p:spPr>
        <p:txBody>
          <a:bodyPr wrap="square" rtlCol="0">
            <a:spAutoFit/>
          </a:bodyPr>
          <a:lstStyle/>
          <a:p>
            <a:pPr marL="514350" indent="-514350">
              <a:buAutoNum type="arabicPeriod"/>
            </a:pPr>
            <a:r>
              <a:rPr lang="en-US" sz="2800" b="1" dirty="0">
                <a:solidFill>
                  <a:schemeClr val="accent3">
                    <a:lumMod val="75000"/>
                  </a:schemeClr>
                </a:solidFill>
              </a:rPr>
              <a:t>Income.</a:t>
            </a:r>
            <a:r>
              <a:rPr lang="en-US" sz="2800" dirty="0"/>
              <a:t> Is there one income that takes care of home expenses or two? _______________________</a:t>
            </a:r>
          </a:p>
          <a:p>
            <a:endParaRPr lang="en-US" sz="2800" dirty="0"/>
          </a:p>
          <a:p>
            <a:endParaRPr lang="en-US" sz="2800" dirty="0"/>
          </a:p>
          <a:p>
            <a:pPr marL="342900" indent="-342900">
              <a:buAutoNum type="arabicPeriod" startAt="4"/>
            </a:pPr>
            <a:endParaRPr lang="en-US" sz="2000" dirty="0"/>
          </a:p>
          <a:p>
            <a:pPr marL="342900" indent="-342900">
              <a:buAutoNum type="arabicPeriod" startAt="4"/>
            </a:pPr>
            <a:endParaRPr lang="en-US" sz="2000" dirty="0"/>
          </a:p>
          <a:p>
            <a:pPr marL="342900" indent="-342900">
              <a:buAutoNum type="arabicPeriod" startAt="4"/>
            </a:pPr>
            <a:endParaRPr lang="en-US" dirty="0"/>
          </a:p>
          <a:p>
            <a:pPr marL="342900" indent="-342900">
              <a:buAutoNum type="arabicPeriod" startAt="4"/>
            </a:pPr>
            <a:endParaRPr lang="en-US" dirty="0"/>
          </a:p>
        </p:txBody>
      </p:sp>
    </p:spTree>
    <p:extLst>
      <p:ext uri="{BB962C8B-B14F-4D97-AF65-F5344CB8AC3E}">
        <p14:creationId xmlns:p14="http://schemas.microsoft.com/office/powerpoint/2010/main" val="1651994858"/>
      </p:ext>
    </p:extLst>
  </p:cSld>
  <p:clrMapOvr>
    <a:masterClrMapping/>
  </p:clrMapOvr>
</p:sld>
</file>

<file path=ppt/theme/theme1.xml><?xml version="1.0" encoding="utf-8"?>
<a:theme xmlns:a="http://schemas.openxmlformats.org/drawingml/2006/main" name="Office Theme">
  <a:themeElements>
    <a:clrScheme name="SFG Theme">
      <a:dk1>
        <a:srgbClr val="424242"/>
      </a:dk1>
      <a:lt1>
        <a:srgbClr val="FFFFFF"/>
      </a:lt1>
      <a:dk2>
        <a:srgbClr val="424242"/>
      </a:dk2>
      <a:lt2>
        <a:srgbClr val="FFFFFF"/>
      </a:lt2>
      <a:accent1>
        <a:srgbClr val="4CBDF9"/>
      </a:accent1>
      <a:accent2>
        <a:srgbClr val="595959"/>
      </a:accent2>
      <a:accent3>
        <a:srgbClr val="4CBDF9"/>
      </a:accent3>
      <a:accent4>
        <a:srgbClr val="6ECF93"/>
      </a:accent4>
      <a:accent5>
        <a:srgbClr val="595959"/>
      </a:accent5>
      <a:accent6>
        <a:srgbClr val="D8D8D8"/>
      </a:accent6>
      <a:hlink>
        <a:srgbClr val="4CBDF9"/>
      </a:hlink>
      <a:folHlink>
        <a:srgbClr val="6ECF93"/>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um xmlns="633ea2cc-5e1d-48b3-ab53-3f81930c86f4" xsi:nil="true"/>
    <Description0 xmlns="633ea2cc-5e1d-48b3-ab53-3f81930c86f4" xsi:nil="true"/>
    <Product xmlns="633ea2cc-5e1d-48b3-ab53-3f81930c86f4" xsi:nil="true"/>
    <Audience xmlns="633ea2cc-5e1d-48b3-ab53-3f81930c86f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5B5CFC79A594C46B43DF7A9B64E9EF5" ma:contentTypeVersion="18" ma:contentTypeDescription="Create a new document." ma:contentTypeScope="" ma:versionID="7d260687be13824dcb7b31e74dbc2fb9">
  <xsd:schema xmlns:xsd="http://www.w3.org/2001/XMLSchema" xmlns:xs="http://www.w3.org/2001/XMLSchema" xmlns:p="http://schemas.microsoft.com/office/2006/metadata/properties" xmlns:ns2="633ea2cc-5e1d-48b3-ab53-3f81930c86f4" xmlns:ns3="85011aa9-176b-461a-aa0c-b1b79382bdd9" targetNamespace="http://schemas.microsoft.com/office/2006/metadata/properties" ma:root="true" ma:fieldsID="31dd5a8907055b777bfd1b1d48532b7e" ns2:_="" ns3:_="">
    <xsd:import namespace="633ea2cc-5e1d-48b3-ab53-3f81930c86f4"/>
    <xsd:import namespace="85011aa9-176b-461a-aa0c-b1b79382bdd9"/>
    <xsd:element name="properties">
      <xsd:complexType>
        <xsd:sequence>
          <xsd:element name="documentManagement">
            <xsd:complexType>
              <xsd:all>
                <xsd:element ref="ns2:Description0" minOccurs="0"/>
                <xsd:element ref="ns2:Audience" minOccurs="0"/>
                <xsd:element ref="ns2:Product" minOccurs="0"/>
                <xsd:element ref="ns2:Medium" minOccurs="0"/>
                <xsd:element ref="ns3:SharedWithUsers" minOccurs="0"/>
                <xsd:element ref="ns2:MediaServiceMetadata" minOccurs="0"/>
                <xsd:element ref="ns2:MediaServiceFastMetadata" minOccurs="0"/>
                <xsd:element ref="ns2:MediaServiceDateTaken" minOccurs="0"/>
                <xsd:element ref="ns2:MediaServiceAutoTags" minOccurs="0"/>
                <xsd:element ref="ns2:MediaServiceOCR" minOccurs="0"/>
                <xsd:element ref="ns3:SharedWithDetails" minOccurs="0"/>
                <xsd:element ref="ns2:MediaServiceLocation" minOccurs="0"/>
                <xsd:element ref="ns2:MediaServiceEventHashCode" minOccurs="0"/>
                <xsd:element ref="ns2:MediaServiceGenerationTime" minOccurs="0"/>
                <xsd:element ref="ns2:MediaServiceAutoKeyPoints" minOccurs="0"/>
                <xsd:element ref="ns2: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3ea2cc-5e1d-48b3-ab53-3f81930c86f4" elementFormDefault="qualified">
    <xsd:import namespace="http://schemas.microsoft.com/office/2006/documentManagement/types"/>
    <xsd:import namespace="http://schemas.microsoft.com/office/infopath/2007/PartnerControls"/>
    <xsd:element name="Description0" ma:index="1" nillable="true" ma:displayName="Description" ma:internalName="Description0">
      <xsd:simpleType>
        <xsd:restriction base="dms:Text">
          <xsd:maxLength value="255"/>
        </xsd:restriction>
      </xsd:simpleType>
    </xsd:element>
    <xsd:element name="Audience" ma:index="2" nillable="true" ma:displayName="Audience" ma:internalName="Audience">
      <xsd:simpleType>
        <xsd:union memberTypes="dms:Text">
          <xsd:simpleType>
            <xsd:restriction base="dms:Choice">
              <xsd:enumeration value="Agent"/>
              <xsd:enumeration value="Corporate"/>
              <xsd:enumeration value="Consumer"/>
              <xsd:enumeration value="Native"/>
            </xsd:restriction>
          </xsd:simpleType>
        </xsd:union>
      </xsd:simpleType>
    </xsd:element>
    <xsd:element name="Product" ma:index="3" nillable="true" ma:displayName="Product" ma:internalName="Product">
      <xsd:simpleType>
        <xsd:union memberTypes="dms:Text">
          <xsd:simpleType>
            <xsd:restriction base="dms:Choice">
              <xsd:enumeration value="Mortgage Protection"/>
              <xsd:enumeration value="Life Insurance"/>
              <xsd:enumeration value="Final Expense"/>
              <xsd:enumeration value="Disability"/>
              <xsd:enumeration value="Critical Illness"/>
              <xsd:enumeration value="Retirement"/>
              <xsd:enumeration value="SmartStart"/>
              <xsd:enumeration value="Co-branded"/>
              <xsd:enumeration value="Recruiting"/>
              <xsd:enumeration value="Thrive"/>
              <xsd:enumeration value="Branding/General"/>
            </xsd:restriction>
          </xsd:simpleType>
        </xsd:union>
      </xsd:simpleType>
    </xsd:element>
    <xsd:element name="Medium" ma:index="4" nillable="true" ma:displayName="Medium" ma:internalName="Medium">
      <xsd:simpleType>
        <xsd:union memberTypes="dms:Text">
          <xsd:simpleType>
            <xsd:restriction base="dms:Choice">
              <xsd:enumeration value="Email"/>
              <xsd:enumeration value="Direct Mail"/>
              <xsd:enumeration value="Collateral"/>
              <xsd:enumeration value="Print Ad"/>
              <xsd:enumeration value="Flyer"/>
              <xsd:enumeration value="Online Display Ad"/>
              <xsd:enumeration value="Social Media Asset"/>
              <xsd:enumeration value="Presentation"/>
              <xsd:enumeration value="Native"/>
            </xsd:restriction>
          </xsd:simpleType>
        </xsd:union>
      </xsd:simpleType>
    </xsd:element>
    <xsd:element name="MediaServiceMetadata" ma:index="9" nillable="true" ma:displayName="MediaServiceMetadata" ma:description="" ma:hidden="true" ma:internalName="MediaServiceMetadata" ma:readOnly="true">
      <xsd:simpleType>
        <xsd:restriction base="dms:Note"/>
      </xsd:simpleType>
    </xsd:element>
    <xsd:element name="MediaServiceFastMetadata" ma:index="10" nillable="true" ma:displayName="MediaServiceFastMetadata" ma:description="" ma:hidden="true" ma:internalName="MediaServiceFastMetadata" ma:readOnly="true">
      <xsd:simpleType>
        <xsd:restriction base="dms:Note"/>
      </xsd:simpleType>
    </xsd:element>
    <xsd:element name="MediaServiceDateTaken" ma:index="11" nillable="true" ma:displayName="MediaServiceDateTaken" ma:hidden="true" ma:internalName="MediaServiceDateTaken" ma:readOnly="true">
      <xsd:simpleType>
        <xsd:restriction base="dms:Text"/>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GenerationTime" ma:index="21" nillable="true" ma:displayName="MediaServiceGenerationTime" ma:hidden="true" ma:internalName="MediaServiceGenerationTime" ma:readOnly="true">
      <xsd:simpleType>
        <xsd:restriction base="dms:Text"/>
      </xsd:simpleType>
    </xsd:element>
    <xsd:element name="MediaServiceAutoKeyPoints" ma:index="22" nillable="true" ma:displayName="MediaServiceAutoKeyPoints" ma:hidden="true" ma:internalName="MediaServiceAutoKeyPoints" ma:readOnly="true">
      <xsd:simpleType>
        <xsd:restriction base="dms:Note"/>
      </xsd:simpleType>
    </xsd:element>
    <xsd:element name="MediaServiceKeyPoints" ma:index="23"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5011aa9-176b-461a-aa0c-b1b79382bdd9"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7" ma:displayName="Content Type"/>
        <xsd:element ref="dc:title" minOccurs="0" maxOccurs="1" ma:index="5"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0283072-923D-4D24-BB44-AD660A78C084}">
  <ds:schemaRefs>
    <ds:schemaRef ds:uri="http://schemas.microsoft.com/office/infopath/2007/PartnerControls"/>
    <ds:schemaRef ds:uri="http://purl.org/dc/terms/"/>
    <ds:schemaRef ds:uri="http://purl.org/dc/dcmitype/"/>
    <ds:schemaRef ds:uri="633ea2cc-5e1d-48b3-ab53-3f81930c86f4"/>
    <ds:schemaRef ds:uri="http://schemas.microsoft.com/office/2006/documentManagement/types"/>
    <ds:schemaRef ds:uri="http://purl.org/dc/elements/1.1/"/>
    <ds:schemaRef ds:uri="http://schemas.microsoft.com/office/2006/metadata/properties"/>
    <ds:schemaRef ds:uri="http://schemas.openxmlformats.org/package/2006/metadata/core-properties"/>
    <ds:schemaRef ds:uri="85011aa9-176b-461a-aa0c-b1b79382bdd9"/>
    <ds:schemaRef ds:uri="http://www.w3.org/XML/1998/namespace"/>
  </ds:schemaRefs>
</ds:datastoreItem>
</file>

<file path=customXml/itemProps2.xml><?xml version="1.0" encoding="utf-8"?>
<ds:datastoreItem xmlns:ds="http://schemas.openxmlformats.org/officeDocument/2006/customXml" ds:itemID="{BD25B346-F852-4630-A822-9B81D73542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3ea2cc-5e1d-48b3-ab53-3f81930c86f4"/>
    <ds:schemaRef ds:uri="85011aa9-176b-461a-aa0c-b1b79382bd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52BA48D-E220-46E0-A36E-95EC5A4D96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1808</TotalTime>
  <Words>2088</Words>
  <Application>Microsoft Office PowerPoint</Application>
  <PresentationFormat>Widescreen</PresentationFormat>
  <Paragraphs>367</Paragraphs>
  <Slides>37</Slides>
  <Notes>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37</vt:i4>
      </vt:variant>
    </vt:vector>
  </HeadingPairs>
  <TitlesOfParts>
    <vt:vector size="43" baseType="lpstr">
      <vt:lpstr>Arial</vt:lpstr>
      <vt:lpstr>Arial Black</vt:lpstr>
      <vt:lpstr>Calibri</vt:lpstr>
      <vt:lpstr>Lato Light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Garifo</dc:creator>
  <cp:lastModifiedBy>sfgsymmetry@gmail.com</cp:lastModifiedBy>
  <cp:revision>79</cp:revision>
  <dcterms:created xsi:type="dcterms:W3CDTF">2020-03-17T18:10:53Z</dcterms:created>
  <dcterms:modified xsi:type="dcterms:W3CDTF">2021-02-04T19:49:54Z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0x01010055B5CFC79A594C46B43DF7A9B64E9EF5</vt:lpwstr>
  </property>
</Properties>
</file>