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74" r:id="rId5"/>
    <p:sldId id="288" r:id="rId6"/>
    <p:sldId id="280" r:id="rId7"/>
    <p:sldId id="278" r:id="rId8"/>
    <p:sldId id="282" r:id="rId9"/>
    <p:sldId id="415" r:id="rId10"/>
    <p:sldId id="281" r:id="rId11"/>
    <p:sldId id="279" r:id="rId12"/>
    <p:sldId id="363" r:id="rId13"/>
    <p:sldId id="304" r:id="rId14"/>
    <p:sldId id="305" r:id="rId15"/>
    <p:sldId id="340" r:id="rId16"/>
    <p:sldId id="342" r:id="rId17"/>
    <p:sldId id="341" r:id="rId18"/>
    <p:sldId id="343" r:id="rId19"/>
    <p:sldId id="345" r:id="rId20"/>
    <p:sldId id="346" r:id="rId21"/>
    <p:sldId id="344" r:id="rId22"/>
    <p:sldId id="352" r:id="rId23"/>
    <p:sldId id="276" r:id="rId24"/>
    <p:sldId id="272" r:id="rId25"/>
    <p:sldId id="416" r:id="rId26"/>
    <p:sldId id="27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48" userDrawn="1">
          <p15:clr>
            <a:srgbClr val="A4A3A4"/>
          </p15:clr>
        </p15:guide>
        <p15:guide id="2" pos="1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Schwendner" initials="HS" lastIdx="3" clrIdx="0">
    <p:extLst>
      <p:ext uri="{19B8F6BF-5375-455C-9EA6-DF929625EA0E}">
        <p15:presenceInfo xmlns:p15="http://schemas.microsoft.com/office/powerpoint/2012/main" userId="S::hschwendner@sfglife.com::74cb8af6-f147-47b0-9ba2-680d28be00cf" providerId="AD"/>
      </p:ext>
    </p:extLst>
  </p:cmAuthor>
  <p:cmAuthor id="2" name="Elizabeth Garifo" initials="EG" lastIdx="1" clrIdx="1">
    <p:extLst>
      <p:ext uri="{19B8F6BF-5375-455C-9EA6-DF929625EA0E}">
        <p15:presenceInfo xmlns:p15="http://schemas.microsoft.com/office/powerpoint/2012/main" userId="S::egarifo@sfglife.com::a95f6022-1c3a-4258-b427-8f7bc2e80f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BD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70" autoAdjust="0"/>
    <p:restoredTop sz="94660"/>
  </p:normalViewPr>
  <p:slideViewPr>
    <p:cSldViewPr snapToGrid="0">
      <p:cViewPr varScale="1">
        <p:scale>
          <a:sx n="64" d="100"/>
          <a:sy n="64" d="100"/>
        </p:scale>
        <p:origin x="1056" y="72"/>
      </p:cViewPr>
      <p:guideLst>
        <p:guide orient="horz" pos="4248"/>
        <p:guide pos="1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CA46E-255C-451C-BB2F-25BD50DED00F}" type="datetimeFigureOut">
              <a:rPr lang="en-US" smtClean="0"/>
              <a:t>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03601C-16F5-4E6E-8756-DBCBA538A502}" type="slidenum">
              <a:rPr lang="en-US" smtClean="0"/>
              <a:t>‹#›</a:t>
            </a:fld>
            <a:endParaRPr lang="en-US"/>
          </a:p>
        </p:txBody>
      </p:sp>
    </p:spTree>
    <p:extLst>
      <p:ext uri="{BB962C8B-B14F-4D97-AF65-F5344CB8AC3E}">
        <p14:creationId xmlns:p14="http://schemas.microsoft.com/office/powerpoint/2010/main" val="1499417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03601C-16F5-4E6E-8756-DBCBA538A502}" type="slidenum">
              <a:rPr lang="en-US" smtClean="0"/>
              <a:t>2</a:t>
            </a:fld>
            <a:endParaRPr lang="en-US"/>
          </a:p>
        </p:txBody>
      </p:sp>
    </p:spTree>
    <p:extLst>
      <p:ext uri="{BB962C8B-B14F-4D97-AF65-F5344CB8AC3E}">
        <p14:creationId xmlns:p14="http://schemas.microsoft.com/office/powerpoint/2010/main" val="2035560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03601C-16F5-4E6E-8756-DBCBA538A502}" type="slidenum">
              <a:rPr lang="en-US" smtClean="0"/>
              <a:t>3</a:t>
            </a:fld>
            <a:endParaRPr lang="en-US"/>
          </a:p>
        </p:txBody>
      </p:sp>
    </p:spTree>
    <p:extLst>
      <p:ext uri="{BB962C8B-B14F-4D97-AF65-F5344CB8AC3E}">
        <p14:creationId xmlns:p14="http://schemas.microsoft.com/office/powerpoint/2010/main" val="1812631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D909E81-18D0-41AE-B36D-76E3941E08B0}"/>
              </a:ext>
            </a:extLst>
          </p:cNvPr>
          <p:cNvSpPr>
            <a:spLocks noGrp="1"/>
          </p:cNvSpPr>
          <p:nvPr>
            <p:ph type="body" sz="quarter" idx="10" hasCustomPrompt="1"/>
          </p:nvPr>
        </p:nvSpPr>
        <p:spPr>
          <a:xfrm>
            <a:off x="1905001" y="4725081"/>
            <a:ext cx="4713288" cy="337458"/>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Type Name Here</a:t>
            </a:r>
          </a:p>
        </p:txBody>
      </p:sp>
    </p:spTree>
    <p:extLst>
      <p:ext uri="{BB962C8B-B14F-4D97-AF65-F5344CB8AC3E}">
        <p14:creationId xmlns:p14="http://schemas.microsoft.com/office/powerpoint/2010/main" val="3999861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A8195-B3B3-498D-A23A-E39AF00EEB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EBD2A7-B3CC-41F7-A0C8-880BE15A18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1BF018-22FF-4CDC-859E-0A7D0D5E0E0A}"/>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5" name="Footer Placeholder 4">
            <a:extLst>
              <a:ext uri="{FF2B5EF4-FFF2-40B4-BE49-F238E27FC236}">
                <a16:creationId xmlns:a16="http://schemas.microsoft.com/office/drawing/2014/main" id="{5976B224-91B2-4E7F-853B-A1E139538F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A7E8C8-1C84-43BD-AE60-A5FD0FC9DF7A}"/>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60067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75AF94-7388-4F60-850A-4953C03E29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051091-B7E7-493D-AEDB-FABEFD6AF4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69D5A5-626E-480B-8767-A96E927640A0}"/>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5" name="Footer Placeholder 4">
            <a:extLst>
              <a:ext uri="{FF2B5EF4-FFF2-40B4-BE49-F238E27FC236}">
                <a16:creationId xmlns:a16="http://schemas.microsoft.com/office/drawing/2014/main" id="{9F3AB6B4-8CD6-4415-9514-7EAD3200D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3F862-6F6E-4077-B17B-213E6731D427}"/>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77355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38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22F3-9A53-4558-A206-761BBF2EF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F62B47-70B9-4571-8281-18FB34B44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8867C7-0C4E-4FD2-B698-497FE7862353}"/>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5" name="Footer Placeholder 4">
            <a:extLst>
              <a:ext uri="{FF2B5EF4-FFF2-40B4-BE49-F238E27FC236}">
                <a16:creationId xmlns:a16="http://schemas.microsoft.com/office/drawing/2014/main" id="{AE9DCB78-B4F6-483D-BFEC-59F701D0B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3E33A4-87CA-441B-BC41-24ED8F7B62D5}"/>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152296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A7B53-B857-407D-BFB0-5A7F3164B9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85D2E-A9EE-48E7-85A0-89461844A9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D43FE4-7F53-441A-84AD-9A96EB6B38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18CC5D-7BEE-4D8A-A661-D11BB2966722}"/>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6" name="Footer Placeholder 5">
            <a:extLst>
              <a:ext uri="{FF2B5EF4-FFF2-40B4-BE49-F238E27FC236}">
                <a16:creationId xmlns:a16="http://schemas.microsoft.com/office/drawing/2014/main" id="{DB04C442-F390-4B47-A605-AFE1B25F4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8B760-6919-4234-A302-1D397D95204F}"/>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93236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5E459-AA63-465A-9C7C-7F9B8C8235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E2FED6-D832-4617-A859-293D4C5B6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DF6FD3-D6D6-479B-B42C-F8DC441DE7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25A1A4-A73E-4B83-B33F-2F4EF2DA4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719C07-CA53-40B6-9B8C-67B25DD937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DA8A92-577F-4608-BEDF-E0181D8E66A2}"/>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8" name="Footer Placeholder 7">
            <a:extLst>
              <a:ext uri="{FF2B5EF4-FFF2-40B4-BE49-F238E27FC236}">
                <a16:creationId xmlns:a16="http://schemas.microsoft.com/office/drawing/2014/main" id="{602C1832-0A83-4151-91CB-36B473961F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62493C-41BD-4290-AE34-315E5FF01620}"/>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4107892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315DC-124D-4018-AB6D-312B60C413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BFF102-37D8-4DE7-B410-38B76A17C0C3}"/>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4" name="Footer Placeholder 3">
            <a:extLst>
              <a:ext uri="{FF2B5EF4-FFF2-40B4-BE49-F238E27FC236}">
                <a16:creationId xmlns:a16="http://schemas.microsoft.com/office/drawing/2014/main" id="{7450B836-A623-4766-A91C-A26F50AEAE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BB3FA0-DF3C-4267-B615-C06808014169}"/>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416141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209979-2DF8-4251-84E0-CC58A0FA09C9}"/>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3" name="Footer Placeholder 2">
            <a:extLst>
              <a:ext uri="{FF2B5EF4-FFF2-40B4-BE49-F238E27FC236}">
                <a16:creationId xmlns:a16="http://schemas.microsoft.com/office/drawing/2014/main" id="{F80E070D-734C-4575-A645-ECE3738850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4E0575-4949-4FCA-A9D9-2BAC9E8D1922}"/>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3217193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F3CA7-C091-4695-A792-4C3AD50F5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E53A45-62F4-4FB6-9ED8-BE0D423FB9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7D67FA-1258-4E7A-A07B-E8795AD84E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829B7-7ECE-41D3-A06E-12A35B619B0E}"/>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6" name="Footer Placeholder 5">
            <a:extLst>
              <a:ext uri="{FF2B5EF4-FFF2-40B4-BE49-F238E27FC236}">
                <a16:creationId xmlns:a16="http://schemas.microsoft.com/office/drawing/2014/main" id="{3FF1B8E6-5156-40C1-8374-95C52ACF0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5559C-8836-4D58-8A0B-B223D47CC693}"/>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84922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B893-7EEF-419E-87FD-B191A84839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FEEBFD-D84F-436F-9E5F-DE74EE1A3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0E99D-BD25-46DF-BE10-EDF2A36A3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CA87B5-A5B8-4218-92E3-864732F1C750}"/>
              </a:ext>
            </a:extLst>
          </p:cNvPr>
          <p:cNvSpPr>
            <a:spLocks noGrp="1"/>
          </p:cNvSpPr>
          <p:nvPr>
            <p:ph type="dt" sz="half" idx="10"/>
          </p:nvPr>
        </p:nvSpPr>
        <p:spPr/>
        <p:txBody>
          <a:bodyPr/>
          <a:lstStyle/>
          <a:p>
            <a:fld id="{DA46DE2A-439D-4B02-88B1-87B0234C3E35}" type="datetimeFigureOut">
              <a:rPr lang="en-US" smtClean="0"/>
              <a:t>2/3/2021</a:t>
            </a:fld>
            <a:endParaRPr lang="en-US"/>
          </a:p>
        </p:txBody>
      </p:sp>
      <p:sp>
        <p:nvSpPr>
          <p:cNvPr id="6" name="Footer Placeholder 5">
            <a:extLst>
              <a:ext uri="{FF2B5EF4-FFF2-40B4-BE49-F238E27FC236}">
                <a16:creationId xmlns:a16="http://schemas.microsoft.com/office/drawing/2014/main" id="{6AF75976-7B25-4D15-9EFB-4B97B8AE0A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9F12A-C56F-4576-9D9A-DEEC9F08F6B7}"/>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3411991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FE443-D772-4B9C-998B-D7A9AA3BDE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9058A-723C-4652-BC10-ABB24E83B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Text</a:t>
            </a:r>
          </a:p>
          <a:p>
            <a:pPr lvl="0"/>
            <a:endParaRPr lang="en-US"/>
          </a:p>
        </p:txBody>
      </p:sp>
      <p:sp>
        <p:nvSpPr>
          <p:cNvPr id="4" name="Date Placeholder 3">
            <a:extLst>
              <a:ext uri="{FF2B5EF4-FFF2-40B4-BE49-F238E27FC236}">
                <a16:creationId xmlns:a16="http://schemas.microsoft.com/office/drawing/2014/main" id="{DA19D078-45B8-457F-8F3A-CCB4C876FA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6DE2A-439D-4B02-88B1-87B0234C3E35}" type="datetimeFigureOut">
              <a:rPr lang="en-US" smtClean="0"/>
              <a:t>2/3/2021</a:t>
            </a:fld>
            <a:endParaRPr lang="en-US"/>
          </a:p>
        </p:txBody>
      </p:sp>
      <p:sp>
        <p:nvSpPr>
          <p:cNvPr id="5" name="Footer Placeholder 4">
            <a:extLst>
              <a:ext uri="{FF2B5EF4-FFF2-40B4-BE49-F238E27FC236}">
                <a16:creationId xmlns:a16="http://schemas.microsoft.com/office/drawing/2014/main" id="{E0680C7C-906D-4312-95CA-C6F5F050E6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CE3BC9-6CA9-446A-A2B0-0753D8EA6F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E6A84-CC07-4E3B-80F7-AE6A41D61165}" type="slidenum">
              <a:rPr lang="en-US" smtClean="0"/>
              <a:t>‹#›</a:t>
            </a:fld>
            <a:endParaRPr lang="en-US"/>
          </a:p>
        </p:txBody>
      </p:sp>
    </p:spTree>
    <p:extLst>
      <p:ext uri="{BB962C8B-B14F-4D97-AF65-F5344CB8AC3E}">
        <p14:creationId xmlns:p14="http://schemas.microsoft.com/office/powerpoint/2010/main" val="1394819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ird&#10;&#10;Description automatically generated">
            <a:extLst>
              <a:ext uri="{FF2B5EF4-FFF2-40B4-BE49-F238E27FC236}">
                <a16:creationId xmlns:a16="http://schemas.microsoft.com/office/drawing/2014/main" id="{792F362C-F124-48CD-A98C-B675D9E6F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4DEA801-C71E-4CCF-9412-2D5D2831E766}"/>
              </a:ext>
            </a:extLst>
          </p:cNvPr>
          <p:cNvSpPr txBox="1"/>
          <p:nvPr/>
        </p:nvSpPr>
        <p:spPr>
          <a:xfrm>
            <a:off x="646409" y="1263112"/>
            <a:ext cx="9895667" cy="3323987"/>
          </a:xfrm>
          <a:prstGeom prst="rect">
            <a:avLst/>
          </a:prstGeom>
          <a:noFill/>
        </p:spPr>
        <p:txBody>
          <a:bodyPr wrap="square" rtlCol="0">
            <a:spAutoFit/>
          </a:bodyPr>
          <a:lstStyle/>
          <a:p>
            <a:r>
              <a:rPr lang="en-US" sz="9600" b="1" dirty="0">
                <a:solidFill>
                  <a:schemeClr val="bg1"/>
                </a:solidFill>
                <a:latin typeface="Arial Black" panose="020B0A04020102020204" pitchFamily="34" charset="0"/>
              </a:rPr>
              <a:t>Mortgage Protection</a:t>
            </a:r>
          </a:p>
          <a:p>
            <a:endParaRPr lang="en-US" dirty="0"/>
          </a:p>
        </p:txBody>
      </p:sp>
      <p:sp>
        <p:nvSpPr>
          <p:cNvPr id="7" name="Rectangle 6">
            <a:extLst>
              <a:ext uri="{FF2B5EF4-FFF2-40B4-BE49-F238E27FC236}">
                <a16:creationId xmlns:a16="http://schemas.microsoft.com/office/drawing/2014/main" id="{6E7BE5D6-2135-4BCB-BC7B-E92D891D2564}"/>
              </a:ext>
            </a:extLst>
          </p:cNvPr>
          <p:cNvSpPr/>
          <p:nvPr/>
        </p:nvSpPr>
        <p:spPr>
          <a:xfrm>
            <a:off x="824964" y="4138048"/>
            <a:ext cx="1174318" cy="1549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6F7FCD-5A3B-4CB6-970E-19F380429A66}"/>
              </a:ext>
            </a:extLst>
          </p:cNvPr>
          <p:cNvSpPr txBox="1"/>
          <p:nvPr/>
        </p:nvSpPr>
        <p:spPr>
          <a:xfrm>
            <a:off x="716151" y="4441309"/>
            <a:ext cx="9895667" cy="461665"/>
          </a:xfrm>
          <a:prstGeom prst="rect">
            <a:avLst/>
          </a:prstGeom>
          <a:noFill/>
        </p:spPr>
        <p:txBody>
          <a:bodyPr wrap="square" rtlCol="0">
            <a:spAutoFit/>
          </a:bodyPr>
          <a:lstStyle/>
          <a:p>
            <a:r>
              <a:rPr lang="en-US" sz="2400">
                <a:solidFill>
                  <a:schemeClr val="bg1"/>
                </a:solidFill>
                <a:latin typeface="Arial" panose="020B0604020202020204" pitchFamily="34" charset="0"/>
                <a:cs typeface="Arial" panose="020B0604020202020204" pitchFamily="34" charset="0"/>
              </a:rPr>
              <a:t>Protect Your Most Valuable Asset: Your Home</a:t>
            </a:r>
            <a:endParaRPr lang="en-US" sz="1400"/>
          </a:p>
        </p:txBody>
      </p:sp>
      <p:sp>
        <p:nvSpPr>
          <p:cNvPr id="9" name="TextBox 8">
            <a:extLst>
              <a:ext uri="{FF2B5EF4-FFF2-40B4-BE49-F238E27FC236}">
                <a16:creationId xmlns:a16="http://schemas.microsoft.com/office/drawing/2014/main" id="{F6B6903F-7797-4191-91B0-6C22E45CA802}"/>
              </a:ext>
            </a:extLst>
          </p:cNvPr>
          <p:cNvSpPr txBox="1"/>
          <p:nvPr/>
        </p:nvSpPr>
        <p:spPr>
          <a:xfrm>
            <a:off x="716151" y="5867400"/>
            <a:ext cx="5646549" cy="400110"/>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Agent Name:</a:t>
            </a:r>
          </a:p>
        </p:txBody>
      </p:sp>
      <p:sp>
        <p:nvSpPr>
          <p:cNvPr id="10" name="TextBox 9">
            <a:extLst>
              <a:ext uri="{FF2B5EF4-FFF2-40B4-BE49-F238E27FC236}">
                <a16:creationId xmlns:a16="http://schemas.microsoft.com/office/drawing/2014/main" id="{F9269342-9E76-42A5-8955-2CF2CC132E2C}"/>
              </a:ext>
            </a:extLst>
          </p:cNvPr>
          <p:cNvSpPr txBox="1"/>
          <p:nvPr/>
        </p:nvSpPr>
        <p:spPr>
          <a:xfrm>
            <a:off x="5257546" y="5867400"/>
            <a:ext cx="5646549" cy="400110"/>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State Appointment License ID #:</a:t>
            </a:r>
          </a:p>
        </p:txBody>
      </p:sp>
      <p:pic>
        <p:nvPicPr>
          <p:cNvPr id="12" name="Graphic 11">
            <a:extLst>
              <a:ext uri="{FF2B5EF4-FFF2-40B4-BE49-F238E27FC236}">
                <a16:creationId xmlns:a16="http://schemas.microsoft.com/office/drawing/2014/main" id="{703A7335-3D52-496A-B7B4-4447D65844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2959" y="3301339"/>
            <a:ext cx="3088392" cy="2293549"/>
          </a:xfrm>
          <a:prstGeom prst="rect">
            <a:avLst/>
          </a:prstGeom>
        </p:spPr>
      </p:pic>
      <p:pic>
        <p:nvPicPr>
          <p:cNvPr id="11" name="Picture 10" descr="A large lawn in front of a house&#10;&#10;Description automatically generated">
            <a:extLst>
              <a:ext uri="{FF2B5EF4-FFF2-40B4-BE49-F238E27FC236}">
                <a16:creationId xmlns:a16="http://schemas.microsoft.com/office/drawing/2014/main" id="{692A16DC-EFC4-48E8-BAD3-364FAD82FA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1133" y="3092936"/>
            <a:ext cx="3883877" cy="2589251"/>
          </a:xfrm>
          <a:prstGeom prst="rect">
            <a:avLst/>
          </a:prstGeom>
        </p:spPr>
      </p:pic>
    </p:spTree>
    <p:extLst>
      <p:ext uri="{BB962C8B-B14F-4D97-AF65-F5344CB8AC3E}">
        <p14:creationId xmlns:p14="http://schemas.microsoft.com/office/powerpoint/2010/main" val="3390393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3">
            <a:extLst>
              <a:ext uri="{28A0092B-C50C-407E-A947-70E740481C1C}">
                <a14:useLocalDpi xmlns:a14="http://schemas.microsoft.com/office/drawing/2010/main" val="0"/>
              </a:ext>
            </a:extLst>
          </a:blip>
          <a:srcRect b="18831"/>
          <a:stretch/>
        </p:blipFill>
        <p:spPr>
          <a:xfrm>
            <a:off x="919088" y="1298299"/>
            <a:ext cx="2903397" cy="2069755"/>
          </a:xfrm>
          <a:prstGeom prst="rect">
            <a:avLst/>
          </a:prstGeom>
        </p:spPr>
      </p:pic>
      <p:sp>
        <p:nvSpPr>
          <p:cNvPr id="2" name="TextBox 1">
            <a:extLst>
              <a:ext uri="{FF2B5EF4-FFF2-40B4-BE49-F238E27FC236}">
                <a16:creationId xmlns:a16="http://schemas.microsoft.com/office/drawing/2014/main" id="{7F67EE3D-38E7-4E02-ACA7-9788CCE62E95}"/>
              </a:ext>
            </a:extLst>
          </p:cNvPr>
          <p:cNvSpPr txBox="1"/>
          <p:nvPr/>
        </p:nvSpPr>
        <p:spPr>
          <a:xfrm>
            <a:off x="3981422" y="3841902"/>
            <a:ext cx="3781805" cy="584775"/>
          </a:xfrm>
          <a:prstGeom prst="rect">
            <a:avLst/>
          </a:prstGeom>
          <a:noFill/>
        </p:spPr>
        <p:txBody>
          <a:bodyPr wrap="none" rtlCol="0">
            <a:spAutoFit/>
          </a:bodyPr>
          <a:lstStyle/>
          <a:p>
            <a:r>
              <a:rPr lang="en-US" sz="3200" b="1" dirty="0">
                <a:solidFill>
                  <a:srgbClr val="00B050"/>
                </a:solidFill>
                <a:latin typeface="Arial" panose="020B0604020202020204" pitchFamily="34" charset="0"/>
                <a:cs typeface="Arial" panose="020B0604020202020204" pitchFamily="34" charset="0"/>
              </a:rPr>
              <a:t>Coverage Benefits</a:t>
            </a:r>
          </a:p>
        </p:txBody>
      </p:sp>
      <p:sp>
        <p:nvSpPr>
          <p:cNvPr id="8" name="TextBox 7">
            <a:extLst>
              <a:ext uri="{FF2B5EF4-FFF2-40B4-BE49-F238E27FC236}">
                <a16:creationId xmlns:a16="http://schemas.microsoft.com/office/drawing/2014/main" id="{94F14B39-B1A1-45BE-B9E8-DCA387127687}"/>
              </a:ext>
            </a:extLst>
          </p:cNvPr>
          <p:cNvSpPr txBox="1"/>
          <p:nvPr/>
        </p:nvSpPr>
        <p:spPr>
          <a:xfrm>
            <a:off x="617747" y="4408961"/>
            <a:ext cx="5599610"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Buys time to grieve properly </a:t>
            </a:r>
          </a:p>
          <a:p>
            <a:endParaRPr lang="en-US" sz="28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50782C1-9793-4AAB-AF93-56732CF69A20}"/>
              </a:ext>
            </a:extLst>
          </p:cNvPr>
          <p:cNvSpPr txBox="1"/>
          <p:nvPr/>
        </p:nvSpPr>
        <p:spPr>
          <a:xfrm>
            <a:off x="617747" y="4956926"/>
            <a:ext cx="3642344"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Buys time to plan</a:t>
            </a:r>
          </a:p>
          <a:p>
            <a:endParaRPr lang="en-US" sz="28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EC37410-34A0-49AF-AD71-3442DC31BB9A}"/>
              </a:ext>
            </a:extLst>
          </p:cNvPr>
          <p:cNvSpPr txBox="1"/>
          <p:nvPr/>
        </p:nvSpPr>
        <p:spPr>
          <a:xfrm>
            <a:off x="6321709" y="4956925"/>
            <a:ext cx="5142755"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Protects the homes equity</a:t>
            </a:r>
          </a:p>
          <a:p>
            <a:endParaRPr lang="en-US" sz="28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3BCED8C-27BA-4D94-8C44-375786C5BD62}"/>
              </a:ext>
            </a:extLst>
          </p:cNvPr>
          <p:cNvSpPr txBox="1"/>
          <p:nvPr/>
        </p:nvSpPr>
        <p:spPr>
          <a:xfrm>
            <a:off x="6321709" y="4408960"/>
            <a:ext cx="4546160"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Affordable coverage </a:t>
            </a:r>
          </a:p>
          <a:p>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214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753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2" name="TextBox 1">
            <a:extLst>
              <a:ext uri="{FF2B5EF4-FFF2-40B4-BE49-F238E27FC236}">
                <a16:creationId xmlns:a16="http://schemas.microsoft.com/office/drawing/2014/main" id="{85E8A013-7DDD-4616-9F70-07E6212B0EC5}"/>
              </a:ext>
            </a:extLst>
          </p:cNvPr>
          <p:cNvSpPr txBox="1"/>
          <p:nvPr/>
        </p:nvSpPr>
        <p:spPr>
          <a:xfrm>
            <a:off x="5696262" y="2408475"/>
            <a:ext cx="4194557" cy="584775"/>
          </a:xfrm>
          <a:prstGeom prst="rect">
            <a:avLst/>
          </a:prstGeom>
          <a:noFill/>
        </p:spPr>
        <p:txBody>
          <a:bodyPr wrap="square" rtlCol="0">
            <a:spAutoFit/>
          </a:bodyPr>
          <a:lstStyle/>
          <a:p>
            <a:r>
              <a:rPr lang="en-US" sz="3200" dirty="0">
                <a:solidFill>
                  <a:srgbClr val="FF0000"/>
                </a:solidFill>
              </a:rPr>
              <a:t>Example</a:t>
            </a:r>
          </a:p>
        </p:txBody>
      </p:sp>
    </p:spTree>
    <p:extLst>
      <p:ext uri="{BB962C8B-B14F-4D97-AF65-F5344CB8AC3E}">
        <p14:creationId xmlns:p14="http://schemas.microsoft.com/office/powerpoint/2010/main" val="2231667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January</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112114" y="4377128"/>
            <a:ext cx="620437" cy="601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396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February </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313755" y="4377128"/>
            <a:ext cx="418796" cy="626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7807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March</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581405" y="4306352"/>
            <a:ext cx="359453" cy="721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739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April </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869121" y="4306352"/>
            <a:ext cx="71738" cy="6457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DD7FD64-8D8D-41C2-81BF-A55EA46C62CF}"/>
              </a:ext>
            </a:extLst>
          </p:cNvPr>
          <p:cNvSpPr/>
          <p:nvPr/>
        </p:nvSpPr>
        <p:spPr>
          <a:xfrm>
            <a:off x="3687544"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526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98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May</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a:off x="4081092" y="4448077"/>
            <a:ext cx="0" cy="549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DD7FD64-8D8D-41C2-81BF-A55EA46C62CF}"/>
              </a:ext>
            </a:extLst>
          </p:cNvPr>
          <p:cNvSpPr/>
          <p:nvPr/>
        </p:nvSpPr>
        <p:spPr>
          <a:xfrm>
            <a:off x="3687544"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751D67DD-9E94-41A2-8945-7142793500E9}"/>
              </a:ext>
            </a:extLst>
          </p:cNvPr>
          <p:cNvSpPr/>
          <p:nvPr/>
        </p:nvSpPr>
        <p:spPr>
          <a:xfrm>
            <a:off x="3950497"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198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98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074056" y="3446900"/>
            <a:ext cx="2014078"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Through December</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a:off x="4122439" y="4307215"/>
            <a:ext cx="1994217" cy="6716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B212E856-A1E6-4D08-A862-EF25C31373A3}"/>
              </a:ext>
            </a:extLst>
          </p:cNvPr>
          <p:cNvSpPr/>
          <p:nvPr/>
        </p:nvSpPr>
        <p:spPr>
          <a:xfrm>
            <a:off x="3697182"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CC99C057-4E3E-4611-9F5A-053433EC6B8B}"/>
              </a:ext>
            </a:extLst>
          </p:cNvPr>
          <p:cNvSpPr/>
          <p:nvPr/>
        </p:nvSpPr>
        <p:spPr>
          <a:xfrm>
            <a:off x="3978180" y="4983690"/>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Multiplication Sign 23">
            <a:extLst>
              <a:ext uri="{FF2B5EF4-FFF2-40B4-BE49-F238E27FC236}">
                <a16:creationId xmlns:a16="http://schemas.microsoft.com/office/drawing/2014/main" id="{9DB5191B-2BA2-4D7D-A849-377E1B9ECC9A}"/>
              </a:ext>
            </a:extLst>
          </p:cNvPr>
          <p:cNvSpPr/>
          <p:nvPr/>
        </p:nvSpPr>
        <p:spPr>
          <a:xfrm>
            <a:off x="4297157" y="497976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Multiplication Sign 24">
            <a:extLst>
              <a:ext uri="{FF2B5EF4-FFF2-40B4-BE49-F238E27FC236}">
                <a16:creationId xmlns:a16="http://schemas.microsoft.com/office/drawing/2014/main" id="{5EDBB441-F09C-48F9-8669-ED778001A28D}"/>
              </a:ext>
            </a:extLst>
          </p:cNvPr>
          <p:cNvSpPr/>
          <p:nvPr/>
        </p:nvSpPr>
        <p:spPr>
          <a:xfrm>
            <a:off x="4578169" y="4998357"/>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ultiplication Sign 25">
            <a:extLst>
              <a:ext uri="{FF2B5EF4-FFF2-40B4-BE49-F238E27FC236}">
                <a16:creationId xmlns:a16="http://schemas.microsoft.com/office/drawing/2014/main" id="{4A576BE4-63FD-4430-8945-2F60E460EACA}"/>
              </a:ext>
            </a:extLst>
          </p:cNvPr>
          <p:cNvSpPr/>
          <p:nvPr/>
        </p:nvSpPr>
        <p:spPr>
          <a:xfrm>
            <a:off x="4850962" y="499475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Multiplication Sign 26">
            <a:extLst>
              <a:ext uri="{FF2B5EF4-FFF2-40B4-BE49-F238E27FC236}">
                <a16:creationId xmlns:a16="http://schemas.microsoft.com/office/drawing/2014/main" id="{433A38C2-4291-4C4F-8FE4-034C5F9D99F0}"/>
              </a:ext>
            </a:extLst>
          </p:cNvPr>
          <p:cNvSpPr/>
          <p:nvPr/>
        </p:nvSpPr>
        <p:spPr>
          <a:xfrm>
            <a:off x="5153528" y="499475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Multiplication Sign 28">
            <a:extLst>
              <a:ext uri="{FF2B5EF4-FFF2-40B4-BE49-F238E27FC236}">
                <a16:creationId xmlns:a16="http://schemas.microsoft.com/office/drawing/2014/main" id="{E86249EE-D182-40D0-9F8A-17C1AC20BB9D}"/>
              </a:ext>
            </a:extLst>
          </p:cNvPr>
          <p:cNvSpPr/>
          <p:nvPr/>
        </p:nvSpPr>
        <p:spPr>
          <a:xfrm>
            <a:off x="5434524" y="501062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Multiplication Sign 29">
            <a:extLst>
              <a:ext uri="{FF2B5EF4-FFF2-40B4-BE49-F238E27FC236}">
                <a16:creationId xmlns:a16="http://schemas.microsoft.com/office/drawing/2014/main" id="{943299C4-6567-4A12-9B87-FEA54FA55625}"/>
              </a:ext>
            </a:extLst>
          </p:cNvPr>
          <p:cNvSpPr/>
          <p:nvPr/>
        </p:nvSpPr>
        <p:spPr>
          <a:xfrm>
            <a:off x="5753501" y="5010627"/>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Multiplication Sign 30">
            <a:extLst>
              <a:ext uri="{FF2B5EF4-FFF2-40B4-BE49-F238E27FC236}">
                <a16:creationId xmlns:a16="http://schemas.microsoft.com/office/drawing/2014/main" id="{3A3CE778-7FB3-41F4-870B-344C542B8BD9}"/>
              </a:ext>
            </a:extLst>
          </p:cNvPr>
          <p:cNvSpPr/>
          <p:nvPr/>
        </p:nvSpPr>
        <p:spPr>
          <a:xfrm>
            <a:off x="6071475" y="4994750"/>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3688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430" y="0"/>
            <a:ext cx="1306143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Understanding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B41160-05D9-48D8-A879-B313B9B85CE5}"/>
              </a:ext>
            </a:extLst>
          </p:cNvPr>
          <p:cNvSpPr txBox="1"/>
          <p:nvPr/>
        </p:nvSpPr>
        <p:spPr>
          <a:xfrm>
            <a:off x="0" y="2569068"/>
            <a:ext cx="7430047" cy="707886"/>
          </a:xfrm>
          <a:prstGeom prst="rect">
            <a:avLst/>
          </a:prstGeom>
          <a:noFill/>
        </p:spPr>
        <p:txBody>
          <a:bodyPr wrap="none" rtlCol="0">
            <a:spAutoFit/>
          </a:bodyPr>
          <a:lstStyle/>
          <a:p>
            <a:r>
              <a:rPr lang="en-US" sz="4000" dirty="0"/>
              <a:t>Does this explanation make sense?</a:t>
            </a:r>
          </a:p>
        </p:txBody>
      </p:sp>
      <p:sp>
        <p:nvSpPr>
          <p:cNvPr id="32" name="TextBox 31">
            <a:extLst>
              <a:ext uri="{FF2B5EF4-FFF2-40B4-BE49-F238E27FC236}">
                <a16:creationId xmlns:a16="http://schemas.microsoft.com/office/drawing/2014/main" id="{D88FD258-803E-4FFB-8A76-AF3DEA925FD2}"/>
              </a:ext>
            </a:extLst>
          </p:cNvPr>
          <p:cNvSpPr txBox="1"/>
          <p:nvPr/>
        </p:nvSpPr>
        <p:spPr>
          <a:xfrm>
            <a:off x="0" y="3621346"/>
            <a:ext cx="10682220" cy="1323439"/>
          </a:xfrm>
          <a:prstGeom prst="rect">
            <a:avLst/>
          </a:prstGeom>
          <a:noFill/>
        </p:spPr>
        <p:txBody>
          <a:bodyPr wrap="none" rtlCol="0">
            <a:spAutoFit/>
          </a:bodyPr>
          <a:lstStyle/>
          <a:p>
            <a:r>
              <a:rPr lang="en-US" sz="4000" dirty="0"/>
              <a:t>Would you feel better knowing the family had this </a:t>
            </a:r>
          </a:p>
          <a:p>
            <a:r>
              <a:rPr lang="en-US" sz="4000" dirty="0"/>
              <a:t>coverage in place if something were to happen?</a:t>
            </a:r>
          </a:p>
        </p:txBody>
      </p:sp>
    </p:spTree>
    <p:extLst>
      <p:ext uri="{BB962C8B-B14F-4D97-AF65-F5344CB8AC3E}">
        <p14:creationId xmlns:p14="http://schemas.microsoft.com/office/powerpoint/2010/main" val="3161790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159DB-D9ED-43FC-BA4A-560CB57DAD5F}"/>
              </a:ext>
            </a:extLst>
          </p:cNvPr>
          <p:cNvSpPr/>
          <p:nvPr/>
        </p:nvSpPr>
        <p:spPr>
          <a:xfrm>
            <a:off x="576195" y="213557"/>
            <a:ext cx="10882183" cy="969496"/>
          </a:xfrm>
          <a:prstGeom prst="rect">
            <a:avLst/>
          </a:prstGeom>
        </p:spPr>
        <p:txBody>
          <a:bodyPr wrap="square">
            <a:spAutoFit/>
          </a:bodyPr>
          <a:lstStyle/>
          <a:p>
            <a:r>
              <a:rPr lang="en-US" sz="4800" b="1" dirty="0">
                <a:solidFill>
                  <a:srgbClr val="000000"/>
                </a:solidFill>
                <a:latin typeface="Arial Black" panose="020B0A04020102020204" pitchFamily="34" charset="0"/>
              </a:rPr>
              <a:t>Old Way vs. New Way</a:t>
            </a:r>
          </a:p>
          <a:p>
            <a:endParaRPr lang="en-US" sz="900" dirty="0"/>
          </a:p>
        </p:txBody>
      </p:sp>
      <p:sp>
        <p:nvSpPr>
          <p:cNvPr id="5" name="Rectangle 4">
            <a:extLst>
              <a:ext uri="{FF2B5EF4-FFF2-40B4-BE49-F238E27FC236}">
                <a16:creationId xmlns:a16="http://schemas.microsoft.com/office/drawing/2014/main" id="{D4504873-345A-4B44-A44D-4CF292334A30}"/>
              </a:ext>
            </a:extLst>
          </p:cNvPr>
          <p:cNvSpPr/>
          <p:nvPr/>
        </p:nvSpPr>
        <p:spPr>
          <a:xfrm>
            <a:off x="576195" y="1183053"/>
            <a:ext cx="9164814" cy="3508653"/>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Old version</a:t>
            </a:r>
          </a:p>
          <a:p>
            <a:r>
              <a:rPr lang="en-US" sz="2000" dirty="0">
                <a:solidFill>
                  <a:srgbClr val="000000"/>
                </a:solidFill>
                <a:latin typeface="Arial" panose="020B0604020202020204" pitchFamily="34" charset="0"/>
                <a:cs typeface="Arial" panose="020B0604020202020204" pitchFamily="34" charset="0"/>
              </a:rPr>
              <a:t>Bank offered Coverage when you closed on the home</a:t>
            </a:r>
          </a:p>
          <a:p>
            <a:r>
              <a:rPr lang="en-US" sz="2000" b="1" dirty="0">
                <a:solidFill>
                  <a:schemeClr val="accent4">
                    <a:lumMod val="50000"/>
                  </a:schemeClr>
                </a:solidFill>
                <a:latin typeface="Arial" panose="020B0604020202020204" pitchFamily="34" charset="0"/>
                <a:cs typeface="Arial" panose="020B0604020202020204" pitchFamily="34" charset="0"/>
              </a:rPr>
              <a:t>Positives</a:t>
            </a:r>
            <a:r>
              <a:rPr lang="en-US" sz="2000" dirty="0">
                <a:solidFill>
                  <a:schemeClr val="accent4">
                    <a:lumMod val="50000"/>
                  </a:schemeClr>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Was very cheap</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No health qualifications</a:t>
            </a:r>
          </a:p>
          <a:p>
            <a:r>
              <a:rPr lang="en-US" sz="2000" b="1" dirty="0">
                <a:solidFill>
                  <a:srgbClr val="FF0000"/>
                </a:solidFill>
                <a:latin typeface="Arial" panose="020B0604020202020204" pitchFamily="34" charset="0"/>
                <a:cs typeface="Arial" panose="020B0604020202020204" pitchFamily="34" charset="0"/>
              </a:rPr>
              <a:t>Negatives </a:t>
            </a:r>
          </a:p>
          <a:p>
            <a:r>
              <a:rPr lang="en-US" sz="2000" dirty="0">
                <a:solidFill>
                  <a:srgbClr val="000000"/>
                </a:solidFill>
                <a:latin typeface="Arial" panose="020B0604020202020204" pitchFamily="34" charset="0"/>
                <a:cs typeface="Arial" panose="020B0604020202020204" pitchFamily="34" charset="0"/>
              </a:rPr>
              <a:t>      Not portable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If you </a:t>
            </a:r>
            <a:r>
              <a:rPr lang="en-US" sz="2000" u="sng" dirty="0">
                <a:solidFill>
                  <a:srgbClr val="000000"/>
                </a:solidFill>
                <a:latin typeface="Arial" panose="020B0604020202020204" pitchFamily="34" charset="0"/>
                <a:cs typeface="Arial" panose="020B0604020202020204" pitchFamily="34" charset="0"/>
              </a:rPr>
              <a:t>refinanced</a:t>
            </a:r>
            <a:r>
              <a:rPr lang="en-US" sz="2000" dirty="0">
                <a:solidFill>
                  <a:srgbClr val="000000"/>
                </a:solidFill>
                <a:latin typeface="Arial" panose="020B0604020202020204" pitchFamily="34" charset="0"/>
                <a:cs typeface="Arial" panose="020B0604020202020204" pitchFamily="34" charset="0"/>
              </a:rPr>
              <a:t>, you lost coverage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If you </a:t>
            </a:r>
            <a:r>
              <a:rPr lang="en-US" sz="2000" u="sng" dirty="0">
                <a:solidFill>
                  <a:srgbClr val="000000"/>
                </a:solidFill>
                <a:latin typeface="Arial" panose="020B0604020202020204" pitchFamily="34" charset="0"/>
                <a:cs typeface="Arial" panose="020B0604020202020204" pitchFamily="34" charset="0"/>
              </a:rPr>
              <a:t>relocated</a:t>
            </a:r>
            <a:r>
              <a:rPr lang="en-US" sz="2000" dirty="0">
                <a:solidFill>
                  <a:srgbClr val="000000"/>
                </a:solidFill>
                <a:latin typeface="Arial" panose="020B0604020202020204" pitchFamily="34" charset="0"/>
                <a:cs typeface="Arial" panose="020B0604020202020204" pitchFamily="34" charset="0"/>
              </a:rPr>
              <a:t>, you lost the coverage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Bank was owner of policy the beneficiary</a:t>
            </a:r>
            <a:endParaRPr lang="en-US" dirty="0"/>
          </a:p>
        </p:txBody>
      </p:sp>
      <p:sp>
        <p:nvSpPr>
          <p:cNvPr id="12" name="Rectangle 11">
            <a:extLst>
              <a:ext uri="{FF2B5EF4-FFF2-40B4-BE49-F238E27FC236}">
                <a16:creationId xmlns:a16="http://schemas.microsoft.com/office/drawing/2014/main" id="{34BB32AB-E399-4DE6-9DDA-EDF2BA8F968D}"/>
              </a:ext>
            </a:extLst>
          </p:cNvPr>
          <p:cNvSpPr/>
          <p:nvPr/>
        </p:nvSpPr>
        <p:spPr>
          <a:xfrm>
            <a:off x="733622" y="1055043"/>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2201E6-B6D0-4222-96E7-CBAC3D955FDA}"/>
              </a:ext>
            </a:extLst>
          </p:cNvPr>
          <p:cNvSpPr/>
          <p:nvPr/>
        </p:nvSpPr>
        <p:spPr>
          <a:xfrm>
            <a:off x="576194" y="4713954"/>
            <a:ext cx="11022907" cy="304698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New Version</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You own the policy,</a:t>
            </a:r>
            <a:r>
              <a:rPr lang="en-US" sz="2000" b="1" dirty="0">
                <a:solidFill>
                  <a:srgbClr val="000000"/>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so you decide beneficiary that receives the money</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Fully Portable,</a:t>
            </a:r>
            <a:r>
              <a:rPr lang="en-US" sz="2000" dirty="0">
                <a:solidFill>
                  <a:srgbClr val="000000"/>
                </a:solidFill>
                <a:latin typeface="Arial" panose="020B0604020202020204" pitchFamily="34" charset="0"/>
                <a:cs typeface="Arial" panose="020B0604020202020204" pitchFamily="34" charset="0"/>
              </a:rPr>
              <a:t> If you refinance or move you keep the coverage.  </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Provides optional features</a:t>
            </a:r>
            <a:r>
              <a:rPr lang="en-US" sz="2000" dirty="0">
                <a:solidFill>
                  <a:schemeClr val="accent4">
                    <a:lumMod val="50000"/>
                  </a:schemeClr>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(based on eligibility) disability, critical Illness, return of premium</a:t>
            </a:r>
            <a:endParaRPr lang="en-US" sz="3200" dirty="0">
              <a:solidFill>
                <a:srgbClr val="4CBEFA"/>
              </a:solidFill>
              <a:latin typeface="Arial" panose="020B0604020202020204" pitchFamily="34" charset="0"/>
              <a:cs typeface="Arial" panose="020B0604020202020204" pitchFamily="34" charset="0"/>
            </a:endParaRPr>
          </a:p>
          <a:p>
            <a:pPr>
              <a:spcAft>
                <a:spcPts val="1200"/>
              </a:spcAft>
            </a:pPr>
            <a:endParaRPr lang="en-US" sz="3200" dirty="0">
              <a:solidFill>
                <a:srgbClr val="4CBEFA"/>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066473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itting, man, table, woman&#10;&#10;Description automatically generated">
            <a:extLst>
              <a:ext uri="{FF2B5EF4-FFF2-40B4-BE49-F238E27FC236}">
                <a16:creationId xmlns:a16="http://schemas.microsoft.com/office/drawing/2014/main" id="{84D2D184-A28B-4E4F-8781-5F2AD5384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011"/>
            <a:ext cx="12192000" cy="6858000"/>
          </a:xfrm>
          <a:prstGeom prst="rect">
            <a:avLst/>
          </a:prstGeom>
        </p:spPr>
      </p:pic>
      <p:sp>
        <p:nvSpPr>
          <p:cNvPr id="5" name="Rectangle 4">
            <a:extLst>
              <a:ext uri="{FF2B5EF4-FFF2-40B4-BE49-F238E27FC236}">
                <a16:creationId xmlns:a16="http://schemas.microsoft.com/office/drawing/2014/main" id="{0F0B91AC-9330-4E12-81CF-D513562B4D65}"/>
              </a:ext>
            </a:extLst>
          </p:cNvPr>
          <p:cNvSpPr/>
          <p:nvPr/>
        </p:nvSpPr>
        <p:spPr>
          <a:xfrm>
            <a:off x="597251" y="2690648"/>
            <a:ext cx="1853499" cy="830997"/>
          </a:xfrm>
          <a:prstGeom prst="rect">
            <a:avLst/>
          </a:prstGeom>
          <a:noFill/>
        </p:spPr>
        <p:txBody>
          <a:bodyPr wrap="square">
            <a:spAutoFit/>
          </a:bodyPr>
          <a:lstStyle/>
          <a:p>
            <a:pPr algn="ctr"/>
            <a:r>
              <a:rPr lang="en-US" sz="2400" dirty="0">
                <a:solidFill>
                  <a:schemeClr val="bg1"/>
                </a:solidFill>
                <a:latin typeface="Arial" panose="020B0604020202020204" pitchFamily="34" charset="0"/>
                <a:cs typeface="Arial" panose="020B0604020202020204" pitchFamily="34" charset="0"/>
              </a:rPr>
              <a:t>Let’s look</a:t>
            </a:r>
          </a:p>
          <a:p>
            <a:pPr algn="ctr"/>
            <a:r>
              <a:rPr lang="en-US" sz="2400" dirty="0">
                <a:solidFill>
                  <a:schemeClr val="bg1"/>
                </a:solidFill>
                <a:latin typeface="Arial" panose="020B0604020202020204" pitchFamily="34" charset="0"/>
                <a:cs typeface="Arial" panose="020B0604020202020204" pitchFamily="34" charset="0"/>
              </a:rPr>
              <a:t>at options!</a:t>
            </a:r>
          </a:p>
        </p:txBody>
      </p:sp>
      <p:sp>
        <p:nvSpPr>
          <p:cNvPr id="7" name="Rectangle 6">
            <a:extLst>
              <a:ext uri="{FF2B5EF4-FFF2-40B4-BE49-F238E27FC236}">
                <a16:creationId xmlns:a16="http://schemas.microsoft.com/office/drawing/2014/main" id="{DE81F9DF-226B-42B2-9A00-AD9B4DEFA8AE}"/>
              </a:ext>
            </a:extLst>
          </p:cNvPr>
          <p:cNvSpPr/>
          <p:nvPr/>
        </p:nvSpPr>
        <p:spPr>
          <a:xfrm>
            <a:off x="4062126" y="1826274"/>
            <a:ext cx="7784616" cy="1323439"/>
          </a:xfrm>
          <a:prstGeom prst="rect">
            <a:avLst/>
          </a:prstGeom>
        </p:spPr>
        <p:txBody>
          <a:bodyPr wrap="square">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Our Job</a:t>
            </a:r>
          </a:p>
          <a:p>
            <a:endParaRPr lang="en-US" sz="2000" dirty="0">
              <a:solidFill>
                <a:schemeClr val="tx1">
                  <a:lumMod val="50000"/>
                </a:schemeClr>
              </a:solidFill>
              <a:latin typeface="Arial" panose="020B0604020202020204" pitchFamily="34" charset="0"/>
              <a:cs typeface="Arial" panose="020B0604020202020204" pitchFamily="34" charset="0"/>
            </a:endParaRPr>
          </a:p>
          <a:p>
            <a:pPr marL="342900" indent="-342900">
              <a:buClr>
                <a:schemeClr val="accent1"/>
              </a:buClr>
              <a:buFont typeface="+mj-lt"/>
              <a:buAutoNum type="arabicPeriod"/>
            </a:pPr>
            <a:r>
              <a:rPr lang="en-US" sz="2000" dirty="0">
                <a:solidFill>
                  <a:schemeClr val="tx1">
                    <a:lumMod val="50000"/>
                  </a:schemeClr>
                </a:solidFill>
                <a:latin typeface="Arial" panose="020B0604020202020204" pitchFamily="34" charset="0"/>
                <a:cs typeface="Arial" panose="020B0604020202020204" pitchFamily="34" charset="0"/>
              </a:rPr>
              <a:t>Gets you the protection you need. </a:t>
            </a:r>
          </a:p>
          <a:p>
            <a:pPr>
              <a:buClr>
                <a:schemeClr val="accent1"/>
              </a:buClr>
            </a:pPr>
            <a:r>
              <a:rPr lang="en-US" sz="2000" dirty="0">
                <a:solidFill>
                  <a:schemeClr val="accent1"/>
                </a:solidFill>
                <a:latin typeface="Arial" panose="020B0604020202020204" pitchFamily="34" charset="0"/>
                <a:cs typeface="Arial" panose="020B0604020202020204" pitchFamily="34" charset="0"/>
              </a:rPr>
              <a:t>2.  </a:t>
            </a:r>
            <a:r>
              <a:rPr lang="en-US" sz="2000" dirty="0">
                <a:solidFill>
                  <a:schemeClr val="tx1">
                    <a:lumMod val="50000"/>
                  </a:schemeClr>
                </a:solidFill>
                <a:latin typeface="Arial" panose="020B0604020202020204" pitchFamily="34" charset="0"/>
                <a:cs typeface="Arial" panose="020B0604020202020204" pitchFamily="34" charset="0"/>
              </a:rPr>
              <a:t>Fits within the budget</a:t>
            </a:r>
            <a:r>
              <a:rPr lang="en-US" dirty="0">
                <a:solidFill>
                  <a:schemeClr val="tx1">
                    <a:lumMod val="50000"/>
                  </a:schemeClr>
                </a:solidFill>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88BF520C-0923-412B-BE1C-7069AC92E6E4}"/>
              </a:ext>
            </a:extLst>
          </p:cNvPr>
          <p:cNvSpPr/>
          <p:nvPr/>
        </p:nvSpPr>
        <p:spPr>
          <a:xfrm>
            <a:off x="4062126" y="442633"/>
            <a:ext cx="7415965" cy="830997"/>
          </a:xfrm>
          <a:prstGeom prst="rect">
            <a:avLst/>
          </a:prstGeom>
        </p:spPr>
        <p:txBody>
          <a:bodyPr wrap="square">
            <a:spAutoFit/>
          </a:bodyPr>
          <a:lstStyle/>
          <a:p>
            <a:r>
              <a:rPr lang="en-US" sz="4800" b="1" dirty="0">
                <a:solidFill>
                  <a:srgbClr val="000000"/>
                </a:solidFill>
                <a:latin typeface="Arial Black" panose="020B0A04020102020204" pitchFamily="34" charset="0"/>
              </a:rPr>
              <a:t>Selecting Your Plan</a:t>
            </a:r>
            <a:endParaRPr lang="en-US" sz="700" dirty="0"/>
          </a:p>
        </p:txBody>
      </p:sp>
      <p:sp>
        <p:nvSpPr>
          <p:cNvPr id="9" name="Rectangle 8">
            <a:extLst>
              <a:ext uri="{FF2B5EF4-FFF2-40B4-BE49-F238E27FC236}">
                <a16:creationId xmlns:a16="http://schemas.microsoft.com/office/drawing/2014/main" id="{9F01C92E-C06D-4EAB-A2A5-D8E615957D09}"/>
              </a:ext>
            </a:extLst>
          </p:cNvPr>
          <p:cNvSpPr/>
          <p:nvPr/>
        </p:nvSpPr>
        <p:spPr>
          <a:xfrm>
            <a:off x="4280281" y="1397724"/>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168902E-1475-42EE-B139-C66EB5FF49DB}"/>
              </a:ext>
            </a:extLst>
          </p:cNvPr>
          <p:cNvSpPr txBox="1"/>
          <p:nvPr/>
        </p:nvSpPr>
        <p:spPr>
          <a:xfrm>
            <a:off x="4062126" y="3318989"/>
            <a:ext cx="7532623" cy="2215991"/>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Your job </a:t>
            </a:r>
          </a:p>
          <a:p>
            <a:endParaRPr lang="en-US" sz="2000" b="1" dirty="0">
              <a:solidFill>
                <a:schemeClr val="tx1">
                  <a:lumMod val="50000"/>
                </a:schemeClr>
              </a:solidFill>
              <a:latin typeface="Arial" panose="020B0604020202020204" pitchFamily="34" charset="0"/>
              <a:cs typeface="Arial" panose="020B0604020202020204" pitchFamily="34" charset="0"/>
            </a:endParaRPr>
          </a:p>
          <a:p>
            <a:pPr marL="342900" indent="-342900">
              <a:buClr>
                <a:schemeClr val="accent1"/>
              </a:buClr>
              <a:buFont typeface="+mj-lt"/>
              <a:buAutoNum type="arabicPeriod"/>
            </a:pPr>
            <a:r>
              <a:rPr lang="en-US" sz="2000" dirty="0">
                <a:solidFill>
                  <a:schemeClr val="tx1">
                    <a:lumMod val="50000"/>
                  </a:schemeClr>
                </a:solidFill>
                <a:latin typeface="Arial" panose="020B0604020202020204" pitchFamily="34" charset="0"/>
                <a:cs typeface="Arial" panose="020B0604020202020204" pitchFamily="34" charset="0"/>
              </a:rPr>
              <a:t>Let us know if we need to adjust to fit budget</a:t>
            </a:r>
            <a:endParaRPr lang="en-US" sz="2000" b="1" dirty="0">
              <a:solidFill>
                <a:schemeClr val="tx1">
                  <a:lumMod val="50000"/>
                </a:schemeClr>
              </a:solidFill>
              <a:latin typeface="Arial" panose="020B0604020202020204" pitchFamily="34" charset="0"/>
              <a:cs typeface="Arial" panose="020B0604020202020204" pitchFamily="34" charset="0"/>
            </a:endParaRPr>
          </a:p>
          <a:p>
            <a:endParaRPr lang="en-US" sz="2000" b="1" dirty="0">
              <a:solidFill>
                <a:schemeClr val="tx1">
                  <a:lumMod val="50000"/>
                </a:schemeClr>
              </a:solidFill>
              <a:latin typeface="Arial" panose="020B0604020202020204" pitchFamily="34" charset="0"/>
              <a:cs typeface="Arial" panose="020B0604020202020204" pitchFamily="34" charset="0"/>
            </a:endParaRPr>
          </a:p>
          <a:p>
            <a:pPr algn="ctr"/>
            <a:r>
              <a:rPr lang="en-US" sz="2000" b="1" dirty="0">
                <a:solidFill>
                  <a:schemeClr val="tx1">
                    <a:lumMod val="50000"/>
                  </a:schemeClr>
                </a:solidFill>
                <a:latin typeface="Arial" panose="020B0604020202020204" pitchFamily="34" charset="0"/>
                <a:cs typeface="Arial" panose="020B0604020202020204" pitchFamily="34" charset="0"/>
              </a:rPr>
              <a:t>	Something is better than nothing, we can always go back and get more coverage later. </a:t>
            </a:r>
            <a:endParaRPr lang="en-US" sz="2000" b="1" dirty="0">
              <a:solidFill>
                <a:schemeClr val="tx1">
                  <a:lumMod val="50000"/>
                </a:schemeClr>
              </a:solidFill>
            </a:endParaRPr>
          </a:p>
          <a:p>
            <a:endParaRPr lang="en-US" dirty="0"/>
          </a:p>
        </p:txBody>
      </p:sp>
    </p:spTree>
    <p:extLst>
      <p:ext uri="{BB962C8B-B14F-4D97-AF65-F5344CB8AC3E}">
        <p14:creationId xmlns:p14="http://schemas.microsoft.com/office/powerpoint/2010/main" val="3114664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person&#10;&#10;Description automatically generated">
            <a:extLst>
              <a:ext uri="{FF2B5EF4-FFF2-40B4-BE49-F238E27FC236}">
                <a16:creationId xmlns:a16="http://schemas.microsoft.com/office/drawing/2014/main" id="{EE85EB0D-4225-45AA-B861-CEC02739B7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A83F949-4918-4606-92D5-8289A3235BDA}"/>
              </a:ext>
            </a:extLst>
          </p:cNvPr>
          <p:cNvSpPr/>
          <p:nvPr/>
        </p:nvSpPr>
        <p:spPr>
          <a:xfrm>
            <a:off x="286945" y="2055813"/>
            <a:ext cx="2767641" cy="1325563"/>
          </a:xfrm>
          <a:prstGeom prst="rect">
            <a:avLst/>
          </a:prstGeom>
          <a:noFill/>
        </p:spPr>
        <p:txBody>
          <a:bodyPr wrap="square">
            <a:noAutofit/>
          </a:bodyPr>
          <a:lstStyle/>
          <a:p>
            <a:pPr algn="ctr"/>
            <a:r>
              <a:rPr lang="en-US" sz="2400" dirty="0">
                <a:solidFill>
                  <a:schemeClr val="bg1"/>
                </a:solidFill>
                <a:latin typeface="Arial" panose="020B0604020202020204" pitchFamily="34" charset="0"/>
                <a:cs typeface="Arial" panose="020B0604020202020204" pitchFamily="34" charset="0"/>
              </a:rPr>
              <a:t>Let’s complete</a:t>
            </a:r>
          </a:p>
          <a:p>
            <a:pPr algn="ctr"/>
            <a:r>
              <a:rPr lang="en-US" sz="2400" dirty="0">
                <a:solidFill>
                  <a:schemeClr val="bg1"/>
                </a:solidFill>
                <a:latin typeface="Arial" panose="020B0604020202020204" pitchFamily="34" charset="0"/>
                <a:cs typeface="Arial" panose="020B0604020202020204" pitchFamily="34" charset="0"/>
              </a:rPr>
              <a:t>the online</a:t>
            </a:r>
          </a:p>
          <a:p>
            <a:pPr algn="ctr"/>
            <a:r>
              <a:rPr lang="en-US" sz="2400" dirty="0">
                <a:solidFill>
                  <a:schemeClr val="bg1"/>
                </a:solidFill>
                <a:latin typeface="Arial" panose="020B0604020202020204" pitchFamily="34" charset="0"/>
                <a:cs typeface="Arial" panose="020B0604020202020204" pitchFamily="34" charset="0"/>
              </a:rPr>
              <a:t>application.</a:t>
            </a:r>
          </a:p>
        </p:txBody>
      </p:sp>
      <p:sp>
        <p:nvSpPr>
          <p:cNvPr id="7" name="Rectangle 6">
            <a:extLst>
              <a:ext uri="{FF2B5EF4-FFF2-40B4-BE49-F238E27FC236}">
                <a16:creationId xmlns:a16="http://schemas.microsoft.com/office/drawing/2014/main" id="{5C98D152-FABF-4358-8EA5-71BA5D8389BE}"/>
              </a:ext>
            </a:extLst>
          </p:cNvPr>
          <p:cNvSpPr/>
          <p:nvPr/>
        </p:nvSpPr>
        <p:spPr>
          <a:xfrm>
            <a:off x="4178784" y="1452981"/>
            <a:ext cx="7415965" cy="830997"/>
          </a:xfrm>
          <a:prstGeom prst="rect">
            <a:avLst/>
          </a:prstGeom>
        </p:spPr>
        <p:txBody>
          <a:bodyPr wrap="square">
            <a:spAutoFit/>
          </a:bodyPr>
          <a:lstStyle/>
          <a:p>
            <a:r>
              <a:rPr lang="en-US" sz="4800" b="1">
                <a:solidFill>
                  <a:srgbClr val="000000"/>
                </a:solidFill>
                <a:latin typeface="Arial Black" panose="020B0A04020102020204" pitchFamily="34" charset="0"/>
              </a:rPr>
              <a:t>Online Application</a:t>
            </a:r>
            <a:endParaRPr lang="en-US" sz="700"/>
          </a:p>
        </p:txBody>
      </p:sp>
      <p:sp>
        <p:nvSpPr>
          <p:cNvPr id="8" name="Rectangle 7">
            <a:extLst>
              <a:ext uri="{FF2B5EF4-FFF2-40B4-BE49-F238E27FC236}">
                <a16:creationId xmlns:a16="http://schemas.microsoft.com/office/drawing/2014/main" id="{E8353FD5-6544-4625-830A-2BBC4511602D}"/>
              </a:ext>
            </a:extLst>
          </p:cNvPr>
          <p:cNvSpPr/>
          <p:nvPr/>
        </p:nvSpPr>
        <p:spPr>
          <a:xfrm>
            <a:off x="4280281" y="2219973"/>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C430E6-7D40-4625-9735-7A8EF99CBA1C}"/>
              </a:ext>
            </a:extLst>
          </p:cNvPr>
          <p:cNvSpPr>
            <a:spLocks noGrp="1"/>
          </p:cNvSpPr>
          <p:nvPr>
            <p:ph idx="4294967295"/>
          </p:nvPr>
        </p:nvSpPr>
        <p:spPr>
          <a:xfrm>
            <a:off x="4178784" y="3219826"/>
            <a:ext cx="6315045" cy="2185193"/>
          </a:xfrm>
        </p:spPr>
        <p:txBody>
          <a:bodyPr>
            <a:noAutofit/>
          </a:bodyPr>
          <a:lstStyle/>
          <a:p>
            <a:pPr marL="0" indent="0">
              <a:buNone/>
            </a:pPr>
            <a:r>
              <a:rPr lang="en-US" sz="2000" dirty="0">
                <a:solidFill>
                  <a:schemeClr val="tx1">
                    <a:lumMod val="50000"/>
                  </a:schemeClr>
                </a:solidFill>
                <a:latin typeface="Arial" panose="020B0604020202020204" pitchFamily="34" charset="0"/>
                <a:cs typeface="Arial" panose="020B0604020202020204" pitchFamily="34" charset="0"/>
              </a:rPr>
              <a:t>We will need to know the beneficiaries</a:t>
            </a:r>
          </a:p>
          <a:p>
            <a:pPr marL="0" indent="0">
              <a:buNone/>
            </a:pPr>
            <a:r>
              <a:rPr lang="en-US" sz="2000" dirty="0"/>
              <a:t>Contingent Beneficiaries</a:t>
            </a:r>
          </a:p>
          <a:p>
            <a:pPr marL="0" indent="0">
              <a:buNone/>
            </a:pPr>
            <a:r>
              <a:rPr lang="en-US" sz="2000" dirty="0">
                <a:solidFill>
                  <a:schemeClr val="tx1">
                    <a:lumMod val="50000"/>
                  </a:schemeClr>
                </a:solidFill>
                <a:latin typeface="Arial" panose="020B0604020202020204" pitchFamily="34" charset="0"/>
                <a:cs typeface="Arial" panose="020B0604020202020204" pitchFamily="34" charset="0"/>
              </a:rPr>
              <a:t>Need to see at least 1 form of Identification</a:t>
            </a:r>
          </a:p>
          <a:p>
            <a:pPr marL="0" indent="0">
              <a:buNone/>
            </a:pPr>
            <a:r>
              <a:rPr lang="en-US" sz="2000" dirty="0"/>
              <a:t>Need to know which day of the month you would like to pay. 1</a:t>
            </a:r>
            <a:r>
              <a:rPr lang="en-US" sz="2000" baseline="30000" dirty="0"/>
              <a:t>st</a:t>
            </a:r>
            <a:r>
              <a:rPr lang="en-US" sz="2000" dirty="0"/>
              <a:t> or 15</a:t>
            </a:r>
            <a:r>
              <a:rPr lang="en-US" sz="2000" baseline="30000" dirty="0"/>
              <a:t>th</a:t>
            </a:r>
            <a:r>
              <a:rPr lang="en-US" sz="2000" dirty="0"/>
              <a:t>?</a:t>
            </a:r>
          </a:p>
          <a:p>
            <a:pPr marL="0" indent="0">
              <a:buNone/>
            </a:pPr>
            <a:endParaRPr lang="en-US" sz="2000" dirty="0">
              <a:solidFill>
                <a:schemeClr val="tx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4741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8ED11379-77C7-4116-8F51-DF83AA55F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AAEA36A-3E19-4CD5-B3C9-E927714BB070}"/>
              </a:ext>
            </a:extLst>
          </p:cNvPr>
          <p:cNvSpPr/>
          <p:nvPr/>
        </p:nvSpPr>
        <p:spPr>
          <a:xfrm>
            <a:off x="778239" y="904257"/>
            <a:ext cx="9133114" cy="4801314"/>
          </a:xfrm>
          <a:prstGeom prst="rect">
            <a:avLst/>
          </a:prstGeom>
        </p:spPr>
        <p:txBody>
          <a:bodyPr wrap="square">
            <a:spAutoFit/>
          </a:bodyPr>
          <a:lstStyle/>
          <a:p>
            <a:pPr>
              <a:spcAft>
                <a:spcPts val="1200"/>
              </a:spcAft>
            </a:pPr>
            <a:r>
              <a:rPr lang="en-US" sz="3600" dirty="0">
                <a:solidFill>
                  <a:srgbClr val="4CBEFA"/>
                </a:solidFill>
                <a:latin typeface="Arial" panose="020B0604020202020204" pitchFamily="34" charset="0"/>
                <a:cs typeface="Arial" panose="020B0604020202020204" pitchFamily="34" charset="0"/>
              </a:rPr>
              <a:t>Future Communication</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Phone calls will be from me or the underwriter. If someone else calls you about mortgage protection, it may have been a duplicate letter in the system give them my number, so you don’t waste your time or theirs. </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Save my number in your phone.</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Usually after a refinance you will get more letters,  you do not have to fill them out they will just come back across my desk.</a:t>
            </a:r>
          </a:p>
          <a:p>
            <a:pPr marL="285750" indent="-285750">
              <a:spcAft>
                <a:spcPts val="24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I’m your caseworker. If you have any questions, need to change beneficiaries, or anything you may need, give me a call.</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If for whatever reason, if the application doesn’t get approved, we are okay, I have 40+ carriers. We’ll get back together and go to plan B.</a:t>
            </a:r>
          </a:p>
        </p:txBody>
      </p:sp>
      <p:sp>
        <p:nvSpPr>
          <p:cNvPr id="8" name="Rectangle 7">
            <a:extLst>
              <a:ext uri="{FF2B5EF4-FFF2-40B4-BE49-F238E27FC236}">
                <a16:creationId xmlns:a16="http://schemas.microsoft.com/office/drawing/2014/main" id="{30C11D1F-1812-4DDF-B1C6-303B944A276E}"/>
              </a:ext>
            </a:extLst>
          </p:cNvPr>
          <p:cNvSpPr/>
          <p:nvPr/>
        </p:nvSpPr>
        <p:spPr>
          <a:xfrm>
            <a:off x="933903" y="1528843"/>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9357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819D21D4-23F9-489D-B325-D80A860B7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898"/>
            <a:ext cx="12192000" cy="6858000"/>
          </a:xfrm>
          <a:prstGeom prst="rect">
            <a:avLst/>
          </a:prstGeom>
        </p:spPr>
      </p:pic>
      <p:sp>
        <p:nvSpPr>
          <p:cNvPr id="6" name="Rectangle 5">
            <a:extLst>
              <a:ext uri="{FF2B5EF4-FFF2-40B4-BE49-F238E27FC236}">
                <a16:creationId xmlns:a16="http://schemas.microsoft.com/office/drawing/2014/main" id="{DF1578EE-6EC3-40B2-AEDB-698B6DF78615}"/>
              </a:ext>
            </a:extLst>
          </p:cNvPr>
          <p:cNvSpPr/>
          <p:nvPr/>
        </p:nvSpPr>
        <p:spPr>
          <a:xfrm>
            <a:off x="838200" y="160898"/>
            <a:ext cx="10882183" cy="830997"/>
          </a:xfrm>
          <a:prstGeom prst="rect">
            <a:avLst/>
          </a:prstGeom>
        </p:spPr>
        <p:txBody>
          <a:bodyPr wrap="square">
            <a:spAutoFit/>
          </a:bodyPr>
          <a:lstStyle/>
          <a:p>
            <a:r>
              <a:rPr lang="en-US" sz="4800" b="1">
                <a:solidFill>
                  <a:srgbClr val="000000"/>
                </a:solidFill>
                <a:latin typeface="Arial Black" panose="020B0A04020102020204" pitchFamily="34" charset="0"/>
              </a:rPr>
              <a:t>Final Questions</a:t>
            </a:r>
            <a:endParaRPr lang="en-US" sz="700"/>
          </a:p>
        </p:txBody>
      </p:sp>
      <p:sp>
        <p:nvSpPr>
          <p:cNvPr id="7" name="Rectangle 6">
            <a:extLst>
              <a:ext uri="{FF2B5EF4-FFF2-40B4-BE49-F238E27FC236}">
                <a16:creationId xmlns:a16="http://schemas.microsoft.com/office/drawing/2014/main" id="{75D440AF-2553-4391-932C-23FE10E12F61}"/>
              </a:ext>
            </a:extLst>
          </p:cNvPr>
          <p:cNvSpPr/>
          <p:nvPr/>
        </p:nvSpPr>
        <p:spPr>
          <a:xfrm>
            <a:off x="952159" y="9278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C4240D3-3182-4963-BCDC-142B2C985808}"/>
              </a:ext>
            </a:extLst>
          </p:cNvPr>
          <p:cNvSpPr/>
          <p:nvPr/>
        </p:nvSpPr>
        <p:spPr>
          <a:xfrm>
            <a:off x="838200" y="1274923"/>
            <a:ext cx="10569728" cy="5036458"/>
          </a:xfrm>
          <a:prstGeom prst="rect">
            <a:avLst/>
          </a:prstGeom>
        </p:spPr>
        <p:txBody>
          <a:bodyPr wrap="square" anchor="t">
            <a:noAutofit/>
          </a:bodyPr>
          <a:lstStyle/>
          <a:p>
            <a:r>
              <a:rPr lang="en-US" sz="2000" dirty="0">
                <a:solidFill>
                  <a:srgbClr val="000000"/>
                </a:solidFill>
                <a:latin typeface="Arial" panose="020B0604020202020204" pitchFamily="34" charset="0"/>
                <a:cs typeface="Arial" panose="020B0604020202020204" pitchFamily="34" charset="0"/>
              </a:rPr>
              <a:t>Based on some of the things we discussed, I have a couple of additional questions.</a:t>
            </a:r>
          </a:p>
          <a:p>
            <a:endParaRPr lang="en-US" sz="2000" dirty="0">
              <a:solidFill>
                <a:srgbClr val="000000"/>
              </a:solidFill>
              <a:latin typeface="Arial" panose="020B0604020202020204" pitchFamily="34" charset="0"/>
              <a:cs typeface="Arial" panose="020B0604020202020204" pitchFamily="34" charset="0"/>
            </a:endParaRPr>
          </a:p>
          <a:p>
            <a:pPr marL="342900" indent="-342900">
              <a:spcAft>
                <a:spcPts val="1200"/>
              </a:spcAft>
              <a:buClr>
                <a:schemeClr val="accent1"/>
              </a:buClr>
              <a:buFont typeface="+mj-lt"/>
              <a:buAutoNum type="arabicPeriod"/>
            </a:pPr>
            <a:r>
              <a:rPr lang="en-US" sz="2000" dirty="0">
                <a:solidFill>
                  <a:srgbClr val="000000"/>
                </a:solidFill>
                <a:latin typeface="Arial"/>
                <a:cs typeface="Arial"/>
              </a:rPr>
              <a:t>What if I could show you a way to pay off all your debt, including your mortgage, in 9 years or less without spending any more money than you are today?</a:t>
            </a:r>
          </a:p>
          <a:p>
            <a:pPr marL="342900" indent="-342900">
              <a:spcAft>
                <a:spcPts val="1200"/>
              </a:spcAft>
              <a:buClr>
                <a:schemeClr val="accent1"/>
              </a:buClr>
              <a:buFont typeface="+mj-lt"/>
              <a:buAutoNum type="arabicPeriod"/>
            </a:pPr>
            <a:r>
              <a:rPr lang="en-US" sz="2000" dirty="0">
                <a:solidFill>
                  <a:srgbClr val="000000"/>
                </a:solidFill>
                <a:latin typeface="Arial" panose="020B0604020202020204" pitchFamily="34" charset="0"/>
                <a:cs typeface="Arial" panose="020B0604020202020204" pitchFamily="34" charset="0"/>
              </a:rPr>
              <a:t>You have car insurance, homeowner's insurance, life insurance, and health insurance. </a:t>
            </a:r>
            <a:br>
              <a:rPr lang="en-US" sz="2000" dirty="0">
                <a:solidFill>
                  <a:srgbClr val="000000"/>
                </a:solidFill>
                <a:latin typeface="Arial" panose="020B0604020202020204" pitchFamily="34" charset="0"/>
                <a:cs typeface="Arial" panose="020B0604020202020204" pitchFamily="34" charset="0"/>
              </a:rPr>
            </a:br>
            <a:r>
              <a:rPr lang="en-US" sz="2000" dirty="0">
                <a:solidFill>
                  <a:srgbClr val="000000"/>
                </a:solidFill>
                <a:latin typeface="Arial" panose="020B0604020202020204" pitchFamily="34" charset="0"/>
                <a:cs typeface="Arial" panose="020B0604020202020204" pitchFamily="34" charset="0"/>
              </a:rPr>
              <a:t>Is your money protected from market decline?</a:t>
            </a:r>
          </a:p>
          <a:p>
            <a:pPr marL="342900" indent="-342900">
              <a:buClr>
                <a:schemeClr val="accent1"/>
              </a:buClr>
              <a:buFont typeface="+mj-lt"/>
              <a:buAutoNum type="arabicPeriod"/>
            </a:pPr>
            <a:r>
              <a:rPr lang="en-US" sz="2000" dirty="0">
                <a:solidFill>
                  <a:srgbClr val="000000"/>
                </a:solidFill>
                <a:latin typeface="Arial" panose="020B0604020202020204" pitchFamily="34" charset="0"/>
                <a:cs typeface="Arial" panose="020B0604020202020204" pitchFamily="34" charset="0"/>
              </a:rPr>
              <a:t>Do you have a guaranteed lifetime income plan for retirement?</a:t>
            </a:r>
          </a:p>
          <a:p>
            <a:pPr>
              <a:buClr>
                <a:schemeClr val="accent1"/>
              </a:buClr>
            </a:pPr>
            <a:endParaRPr lang="en-US" sz="2000" dirty="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665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9C74F1B-46D6-46A3-85AA-76A26194D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1D159DB-D9ED-43FC-BA4A-560CB57DAD5F}"/>
              </a:ext>
            </a:extLst>
          </p:cNvPr>
          <p:cNvSpPr/>
          <p:nvPr/>
        </p:nvSpPr>
        <p:spPr>
          <a:xfrm>
            <a:off x="576195" y="273384"/>
            <a:ext cx="10882183" cy="969496"/>
          </a:xfrm>
          <a:prstGeom prst="rect">
            <a:avLst/>
          </a:prstGeom>
        </p:spPr>
        <p:txBody>
          <a:bodyPr wrap="square">
            <a:spAutoFit/>
          </a:bodyPr>
          <a:lstStyle/>
          <a:p>
            <a:r>
              <a:rPr lang="en-US" sz="4800" b="1">
                <a:solidFill>
                  <a:srgbClr val="000000"/>
                </a:solidFill>
                <a:latin typeface="Arial Black" panose="020B0A04020102020204" pitchFamily="34" charset="0"/>
              </a:rPr>
              <a:t>Role + Purpose</a:t>
            </a:r>
          </a:p>
          <a:p>
            <a:endParaRPr lang="en-US" sz="900"/>
          </a:p>
        </p:txBody>
      </p:sp>
      <p:sp>
        <p:nvSpPr>
          <p:cNvPr id="5" name="Rectangle 4">
            <a:extLst>
              <a:ext uri="{FF2B5EF4-FFF2-40B4-BE49-F238E27FC236}">
                <a16:creationId xmlns:a16="http://schemas.microsoft.com/office/drawing/2014/main" id="{D4504873-345A-4B44-A44D-4CF292334A30}"/>
              </a:ext>
            </a:extLst>
          </p:cNvPr>
          <p:cNvSpPr/>
          <p:nvPr/>
        </p:nvSpPr>
        <p:spPr>
          <a:xfrm>
            <a:off x="388307" y="1658870"/>
            <a:ext cx="4096011" cy="409342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My Role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 am a state licensed </a:t>
            </a:r>
            <a:r>
              <a:rPr lang="en-US" sz="2000" u="sng" dirty="0">
                <a:solidFill>
                  <a:srgbClr val="000000"/>
                </a:solidFill>
                <a:latin typeface="Arial" panose="020B0604020202020204" pitchFamily="34" charset="0"/>
                <a:cs typeface="Arial" panose="020B0604020202020204" pitchFamily="34" charset="0"/>
              </a:rPr>
              <a:t>Broker</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 have access to over 40+ carriers at our disposal. The only reason I would choose one over the other are factors like age, health, and mortgage amount.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I’m not obligated to any carrier, so I work for </a:t>
            </a:r>
            <a:r>
              <a:rPr lang="en-US" sz="2000" b="1" dirty="0">
                <a:solidFill>
                  <a:srgbClr val="000000"/>
                </a:solidFill>
                <a:latin typeface="Arial" panose="020B0604020202020204" pitchFamily="34" charset="0"/>
                <a:cs typeface="Arial" panose="020B0604020202020204" pitchFamily="34" charset="0"/>
              </a:rPr>
              <a:t>YOU</a:t>
            </a:r>
            <a:r>
              <a:rPr lang="en-US" sz="2000" dirty="0">
                <a:solidFill>
                  <a:srgbClr val="000000"/>
                </a:solidFill>
                <a:latin typeface="Arial" panose="020B0604020202020204" pitchFamily="34" charset="0"/>
                <a:cs typeface="Arial" panose="020B0604020202020204" pitchFamily="34" charset="0"/>
              </a:rPr>
              <a:t> and not the insurance company. </a:t>
            </a:r>
          </a:p>
          <a:p>
            <a:endParaRPr lang="en-US" dirty="0"/>
          </a:p>
        </p:txBody>
      </p:sp>
      <p:sp>
        <p:nvSpPr>
          <p:cNvPr id="6" name="Rectangle 5">
            <a:extLst>
              <a:ext uri="{FF2B5EF4-FFF2-40B4-BE49-F238E27FC236}">
                <a16:creationId xmlns:a16="http://schemas.microsoft.com/office/drawing/2014/main" id="{AC9E9CE6-5588-466E-9437-1C692A1AADED}"/>
              </a:ext>
            </a:extLst>
          </p:cNvPr>
          <p:cNvSpPr/>
          <p:nvPr/>
        </p:nvSpPr>
        <p:spPr>
          <a:xfrm>
            <a:off x="4759609" y="1689356"/>
            <a:ext cx="3321270" cy="2277547"/>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My Expertise</a:t>
            </a:r>
          </a:p>
          <a:p>
            <a:r>
              <a:rPr lang="en-US" sz="2000" dirty="0">
                <a:solidFill>
                  <a:srgbClr val="000000"/>
                </a:solidFill>
                <a:latin typeface="Arial" panose="020B0604020202020204" pitchFamily="34" charset="0"/>
                <a:cs typeface="Arial" panose="020B0604020202020204" pitchFamily="34" charset="0"/>
              </a:rPr>
              <a:t>To navigate through the</a:t>
            </a:r>
          </a:p>
          <a:p>
            <a:r>
              <a:rPr lang="en-US" sz="2000" dirty="0">
                <a:solidFill>
                  <a:srgbClr val="000000"/>
                </a:solidFill>
                <a:latin typeface="Arial" panose="020B0604020202020204" pitchFamily="34" charset="0"/>
                <a:cs typeface="Arial" panose="020B0604020202020204" pitchFamily="34" charset="0"/>
              </a:rPr>
              <a:t>options and narrow options to the absolute best one for you, based on your health and your budget.</a:t>
            </a:r>
          </a:p>
        </p:txBody>
      </p:sp>
      <p:sp>
        <p:nvSpPr>
          <p:cNvPr id="7" name="Rectangle 6">
            <a:extLst>
              <a:ext uri="{FF2B5EF4-FFF2-40B4-BE49-F238E27FC236}">
                <a16:creationId xmlns:a16="http://schemas.microsoft.com/office/drawing/2014/main" id="{595997F6-94AE-4A7C-B77E-9BF1C1137170}"/>
              </a:ext>
            </a:extLst>
          </p:cNvPr>
          <p:cNvSpPr/>
          <p:nvPr/>
        </p:nvSpPr>
        <p:spPr>
          <a:xfrm>
            <a:off x="8582748" y="1658870"/>
            <a:ext cx="2875630" cy="4124206"/>
          </a:xfrm>
          <a:prstGeom prst="rect">
            <a:avLst/>
          </a:prstGeom>
        </p:spPr>
        <p:txBody>
          <a:bodyPr wrap="square" anchor="t">
            <a:spAutoFit/>
          </a:bodyPr>
          <a:lstStyle/>
          <a:p>
            <a:pPr>
              <a:spcAft>
                <a:spcPts val="1200"/>
              </a:spcAft>
            </a:pPr>
            <a:r>
              <a:rPr lang="en-US" sz="3200" dirty="0">
                <a:solidFill>
                  <a:srgbClr val="4CBEFA"/>
                </a:solidFill>
                <a:latin typeface="Arial"/>
                <a:cs typeface="Arial"/>
              </a:rPr>
              <a:t>My Purpose</a:t>
            </a:r>
          </a:p>
          <a:p>
            <a:r>
              <a:rPr lang="en-US" sz="2000" dirty="0">
                <a:solidFill>
                  <a:srgbClr val="000000"/>
                </a:solidFill>
                <a:latin typeface="Arial"/>
                <a:cs typeface="Arial"/>
              </a:rPr>
              <a:t>My job is to help find coverage that protects the family and makes sense.</a:t>
            </a:r>
          </a:p>
          <a:p>
            <a:r>
              <a:rPr lang="en-US" sz="2000" u="sng" dirty="0">
                <a:solidFill>
                  <a:srgbClr val="000000"/>
                </a:solidFill>
                <a:latin typeface="Arial"/>
                <a:cs typeface="Arial"/>
              </a:rPr>
              <a:t> </a:t>
            </a:r>
            <a:r>
              <a:rPr lang="en-US" sz="2000" b="1" u="sng" dirty="0">
                <a:solidFill>
                  <a:srgbClr val="000000"/>
                </a:solidFill>
                <a:latin typeface="Arial"/>
                <a:cs typeface="Arial"/>
              </a:rPr>
              <a:t>If</a:t>
            </a:r>
            <a:r>
              <a:rPr lang="en-US" sz="2000" u="sng" dirty="0">
                <a:solidFill>
                  <a:srgbClr val="000000"/>
                </a:solidFill>
                <a:latin typeface="Arial"/>
                <a:cs typeface="Arial"/>
              </a:rPr>
              <a:t> </a:t>
            </a:r>
            <a:r>
              <a:rPr lang="en-US" sz="2000" dirty="0">
                <a:solidFill>
                  <a:srgbClr val="000000"/>
                </a:solidFill>
                <a:latin typeface="Arial"/>
                <a:cs typeface="Arial"/>
              </a:rPr>
              <a:t>we find something that we agree makes sense, It’s my job to help you apply for the coverage and see it through the underwriting process.</a:t>
            </a:r>
            <a:endParaRPr lang="en-US" sz="2000" dirty="0">
              <a:solidFill>
                <a:srgbClr val="000000"/>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CEE41D1-4595-4658-93E7-CC72912726F3}"/>
              </a:ext>
            </a:extLst>
          </p:cNvPr>
          <p:cNvSpPr/>
          <p:nvPr/>
        </p:nvSpPr>
        <p:spPr>
          <a:xfrm>
            <a:off x="733622"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3AD465-F20F-421F-91AE-1B2960B2C5A2}"/>
              </a:ext>
            </a:extLst>
          </p:cNvPr>
          <p:cNvSpPr/>
          <p:nvPr/>
        </p:nvSpPr>
        <p:spPr>
          <a:xfrm>
            <a:off x="4986187"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0EC783-2ECF-4485-BB14-8BD6B2E4E939}"/>
              </a:ext>
            </a:extLst>
          </p:cNvPr>
          <p:cNvSpPr/>
          <p:nvPr/>
        </p:nvSpPr>
        <p:spPr>
          <a:xfrm>
            <a:off x="8784204"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BB32AB-E399-4DE6-9DDA-EDF2BA8F968D}"/>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739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ird&#10;&#10;Description automatically generated">
            <a:extLst>
              <a:ext uri="{FF2B5EF4-FFF2-40B4-BE49-F238E27FC236}">
                <a16:creationId xmlns:a16="http://schemas.microsoft.com/office/drawing/2014/main" id="{A3A5D3BA-5397-45FF-AACB-154C11A02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4676"/>
            <a:ext cx="12192000" cy="7352676"/>
          </a:xfrm>
          <a:prstGeom prst="rect">
            <a:avLst/>
          </a:prstGeom>
        </p:spPr>
      </p:pic>
      <p:sp>
        <p:nvSpPr>
          <p:cNvPr id="7" name="Rectangle 6">
            <a:extLst>
              <a:ext uri="{FF2B5EF4-FFF2-40B4-BE49-F238E27FC236}">
                <a16:creationId xmlns:a16="http://schemas.microsoft.com/office/drawing/2014/main" id="{35ABE2DC-BA5C-40CC-9DE6-347690DCF476}"/>
              </a:ext>
            </a:extLst>
          </p:cNvPr>
          <p:cNvSpPr/>
          <p:nvPr/>
        </p:nvSpPr>
        <p:spPr>
          <a:xfrm>
            <a:off x="3431453" y="2222953"/>
            <a:ext cx="7451406" cy="2308324"/>
          </a:xfrm>
          <a:prstGeom prst="rect">
            <a:avLst/>
          </a:prstGeom>
        </p:spPr>
        <p:txBody>
          <a:bodyPr wrap="square">
            <a:spAutoFit/>
          </a:bodyPr>
          <a:lstStyle/>
          <a:p>
            <a:r>
              <a:rPr lang="en-US" sz="2400" b="1" dirty="0">
                <a:solidFill>
                  <a:srgbClr val="000000"/>
                </a:solidFill>
                <a:latin typeface="Arial" panose="020B0604020202020204" pitchFamily="34" charset="0"/>
                <a:cs typeface="Arial" panose="020B0604020202020204" pitchFamily="34" charset="0"/>
              </a:rPr>
              <a:t>We protect against the </a:t>
            </a:r>
            <a:r>
              <a:rPr lang="en-US" sz="2400" b="1" u="sng" dirty="0">
                <a:solidFill>
                  <a:srgbClr val="000000"/>
                </a:solidFill>
                <a:latin typeface="Arial" panose="020B0604020202020204" pitchFamily="34" charset="0"/>
                <a:cs typeface="Arial" panose="020B0604020202020204" pitchFamily="34" charset="0"/>
              </a:rPr>
              <a:t>unexpected</a:t>
            </a:r>
          </a:p>
          <a:p>
            <a:endParaRPr lang="en-US" sz="2400" b="1" dirty="0">
              <a:solidFill>
                <a:srgbClr val="000000"/>
              </a:solidFill>
              <a:latin typeface="Arial" panose="020B0604020202020204" pitchFamily="34" charset="0"/>
              <a:cs typeface="Arial" panose="020B0604020202020204" pitchFamily="34" charset="0"/>
            </a:endParaRPr>
          </a:p>
          <a:p>
            <a:endParaRPr lang="en-US" sz="2400" dirty="0">
              <a:solidFill>
                <a:srgbClr val="000000"/>
              </a:solidFill>
              <a:latin typeface="Arial" panose="020B0604020202020204" pitchFamily="34" charset="0"/>
              <a:cs typeface="Arial" panose="020B0604020202020204" pitchFamily="34" charset="0"/>
            </a:endParaRPr>
          </a:p>
          <a:p>
            <a:r>
              <a:rPr lang="en-US" sz="2400" dirty="0">
                <a:solidFill>
                  <a:srgbClr val="000000"/>
                </a:solidFill>
                <a:latin typeface="Arial" panose="020B0604020202020204" pitchFamily="34" charset="0"/>
                <a:cs typeface="Arial" panose="020B0604020202020204" pitchFamily="34" charset="0"/>
              </a:rPr>
              <a:t>Who are you looking to protect?</a:t>
            </a:r>
            <a:endParaRPr lang="en-US" sz="2400" b="1" dirty="0">
              <a:solidFill>
                <a:srgbClr val="000000"/>
              </a:solidFill>
              <a:latin typeface="Arial" panose="020B0604020202020204" pitchFamily="34" charset="0"/>
              <a:cs typeface="Arial" panose="020B0604020202020204" pitchFamily="34" charset="0"/>
            </a:endParaRPr>
          </a:p>
          <a:p>
            <a:r>
              <a:rPr lang="en-US" sz="2400" dirty="0">
                <a:solidFill>
                  <a:srgbClr val="000000"/>
                </a:solidFill>
                <a:latin typeface="Arial" panose="020B0604020202020204" pitchFamily="34" charset="0"/>
                <a:cs typeface="Arial" panose="020B0604020202020204" pitchFamily="34" charset="0"/>
              </a:rPr>
              <a:t>Why is Mortgage protection important to you?</a:t>
            </a:r>
            <a:endParaRPr lang="en-US" sz="2400" b="1" dirty="0">
              <a:solidFill>
                <a:srgbClr val="000000"/>
              </a:solidFill>
              <a:latin typeface="Arial" panose="020B0604020202020204" pitchFamily="34" charset="0"/>
              <a:cs typeface="Arial" panose="020B0604020202020204" pitchFamily="34" charset="0"/>
            </a:endParaRPr>
          </a:p>
          <a:p>
            <a:endParaRPr lang="en-US" sz="2400" dirty="0"/>
          </a:p>
        </p:txBody>
      </p:sp>
      <p:sp>
        <p:nvSpPr>
          <p:cNvPr id="11" name="Rectangle 10">
            <a:extLst>
              <a:ext uri="{FF2B5EF4-FFF2-40B4-BE49-F238E27FC236}">
                <a16:creationId xmlns:a16="http://schemas.microsoft.com/office/drawing/2014/main" id="{A48D847B-F83C-4C30-BB08-7D13CD5A0467}"/>
              </a:ext>
            </a:extLst>
          </p:cNvPr>
          <p:cNvSpPr/>
          <p:nvPr/>
        </p:nvSpPr>
        <p:spPr>
          <a:xfrm>
            <a:off x="3431453" y="301285"/>
            <a:ext cx="7916101" cy="830997"/>
          </a:xfrm>
          <a:prstGeom prst="rect">
            <a:avLst/>
          </a:prstGeom>
        </p:spPr>
        <p:txBody>
          <a:bodyPr wrap="square">
            <a:spAutoFit/>
          </a:bodyPr>
          <a:lstStyle/>
          <a:p>
            <a:r>
              <a:rPr lang="en-US" sz="4800" b="1" dirty="0">
                <a:solidFill>
                  <a:srgbClr val="000000"/>
                </a:solidFill>
                <a:latin typeface="Arial Black" panose="020B0A04020102020204" pitchFamily="34" charset="0"/>
              </a:rPr>
              <a:t>What’s Your Why?</a:t>
            </a:r>
          </a:p>
        </p:txBody>
      </p:sp>
      <p:sp>
        <p:nvSpPr>
          <p:cNvPr id="12" name="Rectangle 11">
            <a:extLst>
              <a:ext uri="{FF2B5EF4-FFF2-40B4-BE49-F238E27FC236}">
                <a16:creationId xmlns:a16="http://schemas.microsoft.com/office/drawing/2014/main" id="{E0EC612F-8FB3-4269-B100-230A177BE1B4}"/>
              </a:ext>
            </a:extLst>
          </p:cNvPr>
          <p:cNvSpPr/>
          <p:nvPr/>
        </p:nvSpPr>
        <p:spPr>
          <a:xfrm>
            <a:off x="3652501" y="1757214"/>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C717290E-E95C-43FD-B7D2-8E9AC0CE39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836" y="2763044"/>
            <a:ext cx="1991758" cy="1331912"/>
          </a:xfrm>
          <a:prstGeom prst="rect">
            <a:avLst/>
          </a:prstGeom>
        </p:spPr>
      </p:pic>
    </p:spTree>
    <p:extLst>
      <p:ext uri="{BB962C8B-B14F-4D97-AF65-F5344CB8AC3E}">
        <p14:creationId xmlns:p14="http://schemas.microsoft.com/office/powerpoint/2010/main" val="114547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CAAE776-14D1-407D-A18F-93C5CF889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phic 1">
            <a:extLst>
              <a:ext uri="{FF2B5EF4-FFF2-40B4-BE49-F238E27FC236}">
                <a16:creationId xmlns:a16="http://schemas.microsoft.com/office/drawing/2014/main" id="{5A78BA53-1227-4A11-81B6-1293E86CAB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195" y="2051012"/>
            <a:ext cx="11010900" cy="1229158"/>
          </a:xfrm>
          <a:prstGeom prst="rect">
            <a:avLst/>
          </a:prstGeom>
        </p:spPr>
      </p:pic>
      <p:sp>
        <p:nvSpPr>
          <p:cNvPr id="7" name="Rectangle 6">
            <a:extLst>
              <a:ext uri="{FF2B5EF4-FFF2-40B4-BE49-F238E27FC236}">
                <a16:creationId xmlns:a16="http://schemas.microsoft.com/office/drawing/2014/main" id="{DE7220C4-F8E7-4816-A4C9-EE3AD3E0BACA}"/>
              </a:ext>
            </a:extLst>
          </p:cNvPr>
          <p:cNvSpPr/>
          <p:nvPr/>
        </p:nvSpPr>
        <p:spPr>
          <a:xfrm>
            <a:off x="576195" y="273384"/>
            <a:ext cx="10882183" cy="969496"/>
          </a:xfrm>
          <a:prstGeom prst="rect">
            <a:avLst/>
          </a:prstGeom>
        </p:spPr>
        <p:txBody>
          <a:bodyPr wrap="square">
            <a:spAutoFit/>
          </a:bodyPr>
          <a:lstStyle/>
          <a:p>
            <a:r>
              <a:rPr lang="en-US" sz="4800" b="1">
                <a:solidFill>
                  <a:srgbClr val="000000"/>
                </a:solidFill>
                <a:latin typeface="Arial Black" panose="020B0A04020102020204" pitchFamily="34" charset="0"/>
              </a:rPr>
              <a:t>What We Do</a:t>
            </a:r>
          </a:p>
          <a:p>
            <a:endParaRPr lang="en-US" sz="900"/>
          </a:p>
        </p:txBody>
      </p:sp>
      <p:sp>
        <p:nvSpPr>
          <p:cNvPr id="9" name="TextBox 8">
            <a:extLst>
              <a:ext uri="{FF2B5EF4-FFF2-40B4-BE49-F238E27FC236}">
                <a16:creationId xmlns:a16="http://schemas.microsoft.com/office/drawing/2014/main" id="{997D4B3F-DAE7-469A-A4D6-8CDCD1773777}"/>
              </a:ext>
            </a:extLst>
          </p:cNvPr>
          <p:cNvSpPr txBox="1"/>
          <p:nvPr/>
        </p:nvSpPr>
        <p:spPr>
          <a:xfrm>
            <a:off x="613382" y="1258587"/>
            <a:ext cx="6848278" cy="461665"/>
          </a:xfrm>
          <a:prstGeom prst="rect">
            <a:avLst/>
          </a:prstGeom>
          <a:noFill/>
        </p:spPr>
        <p:txBody>
          <a:bodyPr wrap="square" rtlCol="0">
            <a:spAutoFit/>
          </a:bodyPr>
          <a:lstStyle/>
          <a:p>
            <a:r>
              <a:rPr lang="en-US" sz="2400">
                <a:solidFill>
                  <a:schemeClr val="accent1"/>
                </a:solidFill>
                <a:latin typeface="Arial" panose="020B0604020202020204" pitchFamily="34" charset="0"/>
                <a:cs typeface="Arial" panose="020B0604020202020204" pitchFamily="34" charset="0"/>
              </a:rPr>
              <a:t>Protecting Life's Journey</a:t>
            </a:r>
          </a:p>
        </p:txBody>
      </p:sp>
      <p:sp>
        <p:nvSpPr>
          <p:cNvPr id="10" name="TextBox 5">
            <a:extLst>
              <a:ext uri="{FF2B5EF4-FFF2-40B4-BE49-F238E27FC236}">
                <a16:creationId xmlns:a16="http://schemas.microsoft.com/office/drawing/2014/main" id="{9E969C88-C678-4778-BAD1-4EC364907F2B}"/>
              </a:ext>
            </a:extLst>
          </p:cNvPr>
          <p:cNvSpPr txBox="1">
            <a:spLocks noChangeArrowheads="1"/>
          </p:cNvSpPr>
          <p:nvPr/>
        </p:nvSpPr>
        <p:spPr bwMode="auto">
          <a:xfrm>
            <a:off x="7840135" y="4208887"/>
            <a:ext cx="4115101"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Debt Free Life – Pays of home loan in 9 years or less no extra expense</a:t>
            </a:r>
            <a:endParaRPr lang="en-US" sz="1800" dirty="0">
              <a:solidFill>
                <a:srgbClr val="000000"/>
              </a:solidFill>
              <a:latin typeface="Arial" panose="020B0604020202020204" pitchFamily="34" charset="0"/>
              <a:cs typeface="Arial" panose="020B0604020202020204" pitchFamily="34" charset="0"/>
            </a:endParaRPr>
          </a:p>
          <a:p>
            <a:pPr marL="285750" indent="-285750" defTabSz="914400" eaLnBrk="1" hangingPunct="1">
              <a:spcAft>
                <a:spcPts val="600"/>
              </a:spcAft>
              <a:buClr>
                <a:schemeClr val="accent1"/>
              </a:buClr>
              <a:buSzPct val="98000"/>
              <a:buFont typeface="Arial" panose="020B0604020202020204" pitchFamily="34" charset="0"/>
              <a:buChar char="•"/>
            </a:pPr>
            <a:r>
              <a:rPr lang="en-US" sz="1800" dirty="0">
                <a:solidFill>
                  <a:srgbClr val="000000"/>
                </a:solidFill>
                <a:latin typeface="Arial" panose="020B0604020202020204" pitchFamily="34" charset="0"/>
                <a:cs typeface="Arial" panose="020B0604020202020204" pitchFamily="34" charset="0"/>
              </a:rPr>
              <a:t>Retirement Protection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Mortgage Acceleration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Indexed Universal life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College Savings</a:t>
            </a:r>
          </a:p>
        </p:txBody>
      </p:sp>
      <p:sp>
        <p:nvSpPr>
          <p:cNvPr id="11" name="TextBox 6">
            <a:extLst>
              <a:ext uri="{FF2B5EF4-FFF2-40B4-BE49-F238E27FC236}">
                <a16:creationId xmlns:a16="http://schemas.microsoft.com/office/drawing/2014/main" id="{5A609FE2-5869-4363-BA17-FBFB753B6891}"/>
              </a:ext>
            </a:extLst>
          </p:cNvPr>
          <p:cNvSpPr txBox="1">
            <a:spLocks noChangeArrowheads="1"/>
          </p:cNvSpPr>
          <p:nvPr/>
        </p:nvSpPr>
        <p:spPr bwMode="auto">
          <a:xfrm>
            <a:off x="909935" y="4168252"/>
            <a:ext cx="31580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Mortgage Protection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Standard Life Policies Term, Universal &amp; Whole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Children's Grow up plans</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Accidental Death</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Final Expense &amp; Funeral</a:t>
            </a:r>
          </a:p>
        </p:txBody>
      </p:sp>
      <p:sp>
        <p:nvSpPr>
          <p:cNvPr id="12" name="TextBox 6">
            <a:extLst>
              <a:ext uri="{FF2B5EF4-FFF2-40B4-BE49-F238E27FC236}">
                <a16:creationId xmlns:a16="http://schemas.microsoft.com/office/drawing/2014/main" id="{1674DF50-60C8-4C86-9F5E-3BC94FC1F7FF}"/>
              </a:ext>
            </a:extLst>
          </p:cNvPr>
          <p:cNvSpPr txBox="1">
            <a:spLocks noChangeArrowheads="1"/>
          </p:cNvSpPr>
          <p:nvPr/>
        </p:nvSpPr>
        <p:spPr bwMode="auto">
          <a:xfrm>
            <a:off x="919095" y="3650330"/>
            <a:ext cx="15122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hangingPunct="1"/>
            <a:r>
              <a:rPr lang="en-US" altLang="en-US" sz="2000" b="1">
                <a:solidFill>
                  <a:schemeClr val="tx1">
                    <a:lumMod val="50000"/>
                  </a:schemeClr>
                </a:solidFill>
                <a:latin typeface="Arial" panose="020B0604020202020204" pitchFamily="34" charset="0"/>
              </a:rPr>
              <a:t>Life</a:t>
            </a:r>
          </a:p>
        </p:txBody>
      </p:sp>
      <p:sp>
        <p:nvSpPr>
          <p:cNvPr id="13" name="Rectangle 12">
            <a:extLst>
              <a:ext uri="{FF2B5EF4-FFF2-40B4-BE49-F238E27FC236}">
                <a16:creationId xmlns:a16="http://schemas.microsoft.com/office/drawing/2014/main" id="{A6FF065A-FE62-47FF-B841-8C31BD003D3F}"/>
              </a:ext>
            </a:extLst>
          </p:cNvPr>
          <p:cNvSpPr/>
          <p:nvPr/>
        </p:nvSpPr>
        <p:spPr>
          <a:xfrm>
            <a:off x="1005694" y="4055350"/>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14" name="TextBox 6">
            <a:extLst>
              <a:ext uri="{FF2B5EF4-FFF2-40B4-BE49-F238E27FC236}">
                <a16:creationId xmlns:a16="http://schemas.microsoft.com/office/drawing/2014/main" id="{6462CC56-DB38-4051-92D4-95300ED7D657}"/>
              </a:ext>
            </a:extLst>
          </p:cNvPr>
          <p:cNvSpPr txBox="1">
            <a:spLocks noChangeArrowheads="1"/>
          </p:cNvSpPr>
          <p:nvPr/>
        </p:nvSpPr>
        <p:spPr bwMode="auto">
          <a:xfrm>
            <a:off x="4716241" y="3650330"/>
            <a:ext cx="21237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hangingPunct="1"/>
            <a:r>
              <a:rPr lang="en-US" altLang="en-US" sz="2000" b="1">
                <a:solidFill>
                  <a:schemeClr val="tx1">
                    <a:lumMod val="50000"/>
                  </a:schemeClr>
                </a:solidFill>
                <a:latin typeface="Arial" panose="020B0604020202020204" pitchFamily="34" charset="0"/>
              </a:rPr>
              <a:t>Health</a:t>
            </a:r>
          </a:p>
        </p:txBody>
      </p:sp>
      <p:sp>
        <p:nvSpPr>
          <p:cNvPr id="16" name="TextBox 6">
            <a:extLst>
              <a:ext uri="{FF2B5EF4-FFF2-40B4-BE49-F238E27FC236}">
                <a16:creationId xmlns:a16="http://schemas.microsoft.com/office/drawing/2014/main" id="{47E780BC-F97D-48A5-A585-BAABB8C42F41}"/>
              </a:ext>
            </a:extLst>
          </p:cNvPr>
          <p:cNvSpPr txBox="1">
            <a:spLocks noChangeArrowheads="1"/>
          </p:cNvSpPr>
          <p:nvPr/>
        </p:nvSpPr>
        <p:spPr bwMode="auto">
          <a:xfrm>
            <a:off x="7840135" y="3400785"/>
            <a:ext cx="33517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fontAlgn="auto" hangingPunct="1"/>
            <a:r>
              <a:rPr lang="en-US" altLang="en-US" sz="2000" b="1" dirty="0">
                <a:solidFill>
                  <a:schemeClr val="tx1">
                    <a:lumMod val="50000"/>
                  </a:schemeClr>
                </a:solidFill>
                <a:latin typeface="Arial"/>
                <a:cs typeface="Arial"/>
              </a:rPr>
              <a:t>Asset Management </a:t>
            </a:r>
            <a:br>
              <a:rPr lang="en-US" altLang="en-US" sz="2000" b="1" dirty="0">
                <a:solidFill>
                  <a:schemeClr val="tx1">
                    <a:lumMod val="50000"/>
                  </a:schemeClr>
                </a:solidFill>
                <a:latin typeface="Arial"/>
                <a:cs typeface="Arial"/>
              </a:rPr>
            </a:br>
            <a:r>
              <a:rPr lang="en-US" altLang="en-US" sz="2000" b="1" dirty="0">
                <a:solidFill>
                  <a:schemeClr val="tx1">
                    <a:lumMod val="50000"/>
                  </a:schemeClr>
                </a:solidFill>
                <a:latin typeface="Arial"/>
                <a:cs typeface="Arial"/>
              </a:rPr>
              <a:t>&amp; Wealth Strategies</a:t>
            </a:r>
            <a:endParaRPr lang="en-US" sz="5400" dirty="0">
              <a:solidFill>
                <a:schemeClr val="tx1">
                  <a:lumMod val="50000"/>
                </a:schemeClr>
              </a:solidFill>
            </a:endParaRPr>
          </a:p>
        </p:txBody>
      </p:sp>
      <p:sp>
        <p:nvSpPr>
          <p:cNvPr id="18" name="TextBox 5">
            <a:extLst>
              <a:ext uri="{FF2B5EF4-FFF2-40B4-BE49-F238E27FC236}">
                <a16:creationId xmlns:a16="http://schemas.microsoft.com/office/drawing/2014/main" id="{880F5430-A8C6-4F28-9ACC-D0E0EC834ECD}"/>
              </a:ext>
            </a:extLst>
          </p:cNvPr>
          <p:cNvSpPr txBox="1">
            <a:spLocks noChangeArrowheads="1"/>
          </p:cNvSpPr>
          <p:nvPr/>
        </p:nvSpPr>
        <p:spPr bwMode="auto">
          <a:xfrm>
            <a:off x="4685174" y="4226303"/>
            <a:ext cx="3158090" cy="229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Disability </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Critical Illness</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Medicare Supplement</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Long Term Care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Dental (some states)</a:t>
            </a:r>
          </a:p>
          <a:p>
            <a:pPr defTabSz="914171" eaLnBrk="1" hangingPunct="1"/>
            <a:endParaRPr lang="en-US" altLang="en-US" sz="2799" dirty="0">
              <a:solidFill>
                <a:srgbClr val="7F7F7F"/>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6EDFF9D-FB71-4F82-AAAE-CFD5858F3A4D}"/>
              </a:ext>
            </a:extLst>
          </p:cNvPr>
          <p:cNvSpPr/>
          <p:nvPr/>
        </p:nvSpPr>
        <p:spPr>
          <a:xfrm>
            <a:off x="4806169" y="4066865"/>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21" name="Rectangle 20">
            <a:extLst>
              <a:ext uri="{FF2B5EF4-FFF2-40B4-BE49-F238E27FC236}">
                <a16:creationId xmlns:a16="http://schemas.microsoft.com/office/drawing/2014/main" id="{CF6AB3CB-C815-4FB9-8FCD-DD212BABAAF1}"/>
              </a:ext>
            </a:extLst>
          </p:cNvPr>
          <p:cNvSpPr/>
          <p:nvPr/>
        </p:nvSpPr>
        <p:spPr>
          <a:xfrm>
            <a:off x="8107749" y="4070829"/>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23" name="Rectangle 22">
            <a:extLst>
              <a:ext uri="{FF2B5EF4-FFF2-40B4-BE49-F238E27FC236}">
                <a16:creationId xmlns:a16="http://schemas.microsoft.com/office/drawing/2014/main" id="{0AB137B9-560F-4548-9FEB-C96E6B63AE58}"/>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0285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BA3A59D4-217B-462F-A639-8447E2E975E3}"/>
              </a:ext>
            </a:extLst>
          </p:cNvPr>
          <p:cNvSpPr/>
          <p:nvPr/>
        </p:nvSpPr>
        <p:spPr>
          <a:xfrm>
            <a:off x="974349" y="1871373"/>
            <a:ext cx="10484029" cy="3416320"/>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Your Health – Help us find the right plan.</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There will be </a:t>
            </a:r>
            <a:r>
              <a:rPr lang="en-US" sz="2400" u="sng" dirty="0">
                <a:solidFill>
                  <a:srgbClr val="000000"/>
                </a:solidFill>
                <a:latin typeface="Arial" panose="020B0604020202020204" pitchFamily="34" charset="0"/>
                <a:cs typeface="Arial" panose="020B0604020202020204" pitchFamily="34" charset="0"/>
              </a:rPr>
              <a:t>no health exam</a:t>
            </a:r>
            <a:endParaRPr lang="en-US" sz="2400" dirty="0">
              <a:solidFill>
                <a:srgbClr val="000000"/>
              </a:solidFill>
              <a:latin typeface="Arial" panose="020B0604020202020204" pitchFamily="34" charset="0"/>
              <a:cs typeface="Arial" panose="020B0604020202020204" pitchFamily="34" charset="0"/>
            </a:endParaRP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For program approval, each plan has 10 health questions with slight variations</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Each plan has 10 health questions with slight variations</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We can always find coverage, but we don’t want to send your application to the wrong carrier</a:t>
            </a:r>
          </a:p>
        </p:txBody>
      </p:sp>
      <p:sp>
        <p:nvSpPr>
          <p:cNvPr id="8" name="Rectangle 7">
            <a:extLst>
              <a:ext uri="{FF2B5EF4-FFF2-40B4-BE49-F238E27FC236}">
                <a16:creationId xmlns:a16="http://schemas.microsoft.com/office/drawing/2014/main" id="{AE4EE944-EE68-476E-B67B-9E79079A346F}"/>
              </a:ext>
            </a:extLst>
          </p:cNvPr>
          <p:cNvSpPr/>
          <p:nvPr/>
        </p:nvSpPr>
        <p:spPr>
          <a:xfrm>
            <a:off x="576195" y="273384"/>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Verifying Information</a:t>
            </a:r>
            <a:endParaRPr lang="en-US" sz="700" dirty="0"/>
          </a:p>
        </p:txBody>
      </p:sp>
      <p:sp>
        <p:nvSpPr>
          <p:cNvPr id="9" name="Rectangle 8">
            <a:extLst>
              <a:ext uri="{FF2B5EF4-FFF2-40B4-BE49-F238E27FC236}">
                <a16:creationId xmlns:a16="http://schemas.microsoft.com/office/drawing/2014/main" id="{57D63043-EEC1-44D9-9EB9-65BF2F226535}"/>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815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4" y="0"/>
            <a:ext cx="12192000" cy="6858000"/>
          </a:xfrm>
          <a:prstGeom prst="rect">
            <a:avLst/>
          </a:prstGeom>
        </p:spPr>
      </p:pic>
      <p:sp>
        <p:nvSpPr>
          <p:cNvPr id="4" name="Rectangle 3">
            <a:extLst>
              <a:ext uri="{FF2B5EF4-FFF2-40B4-BE49-F238E27FC236}">
                <a16:creationId xmlns:a16="http://schemas.microsoft.com/office/drawing/2014/main" id="{096019BE-C28C-481D-934E-4D9DDDAF56E4}"/>
              </a:ext>
            </a:extLst>
          </p:cNvPr>
          <p:cNvSpPr/>
          <p:nvPr/>
        </p:nvSpPr>
        <p:spPr>
          <a:xfrm>
            <a:off x="690154" y="1377765"/>
            <a:ext cx="3062940" cy="3139321"/>
          </a:xfrm>
          <a:prstGeom prst="rect">
            <a:avLst/>
          </a:prstGeom>
        </p:spPr>
        <p:txBody>
          <a:bodyPr wrap="square" anchor="t">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Mortgage</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Mortgage Amount?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Current Equity?</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a:cs typeface="Arial"/>
              </a:rPr>
              <a:t>Length of Mortgage?</a:t>
            </a:r>
            <a:br>
              <a:rPr lang="en-US" dirty="0">
                <a:solidFill>
                  <a:srgbClr val="000000"/>
                </a:solidFill>
                <a:latin typeface="Arial"/>
                <a:cs typeface="Arial"/>
              </a:rPr>
            </a:br>
            <a:r>
              <a:rPr lang="en-US" i="1" dirty="0">
                <a:solidFill>
                  <a:srgbClr val="000000"/>
                </a:solidFill>
                <a:latin typeface="Arial"/>
                <a:cs typeface="Arial"/>
              </a:rPr>
              <a:t>(15, 20, or 30 years)</a:t>
            </a:r>
            <a:endParaRPr lang="en-US" dirty="0">
              <a:cs typeface="Calibri" panose="020F0502020204030204"/>
            </a:endParaRP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Are you paying anything extra, or sticking to loan term?</a:t>
            </a:r>
            <a:endParaRPr lang="en-US"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F95757B8-0843-4939-A845-4FC48198D8C7}"/>
              </a:ext>
            </a:extLst>
          </p:cNvPr>
          <p:cNvGrpSpPr/>
          <p:nvPr/>
        </p:nvGrpSpPr>
        <p:grpSpPr>
          <a:xfrm>
            <a:off x="5841886" y="1377765"/>
            <a:ext cx="3928417" cy="5077619"/>
            <a:chOff x="4170505" y="1521053"/>
            <a:chExt cx="3928417" cy="5077619"/>
          </a:xfrm>
        </p:grpSpPr>
        <p:sp>
          <p:nvSpPr>
            <p:cNvPr id="5" name="Rectangle 4">
              <a:extLst>
                <a:ext uri="{FF2B5EF4-FFF2-40B4-BE49-F238E27FC236}">
                  <a16:creationId xmlns:a16="http://schemas.microsoft.com/office/drawing/2014/main" id="{BA3A59D4-217B-462F-A639-8447E2E975E3}"/>
                </a:ext>
              </a:extLst>
            </p:cNvPr>
            <p:cNvSpPr/>
            <p:nvPr/>
          </p:nvSpPr>
          <p:spPr>
            <a:xfrm>
              <a:off x="4170505" y="1521053"/>
              <a:ext cx="3928417" cy="344709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Health</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Prescription Medications?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Smoker / Non-smoker/Recently quit?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Height &amp; Weight?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Major Surgeries?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Heart or Major Organ Problems?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High Blood Pressure?</a:t>
              </a:r>
            </a:p>
          </p:txBody>
        </p:sp>
        <p:sp>
          <p:nvSpPr>
            <p:cNvPr id="6" name="Rectangle 5">
              <a:extLst>
                <a:ext uri="{FF2B5EF4-FFF2-40B4-BE49-F238E27FC236}">
                  <a16:creationId xmlns:a16="http://schemas.microsoft.com/office/drawing/2014/main" id="{CBE98D51-4572-4F9F-8006-3256FA66C80E}"/>
                </a:ext>
              </a:extLst>
            </p:cNvPr>
            <p:cNvSpPr/>
            <p:nvPr/>
          </p:nvSpPr>
          <p:spPr>
            <a:xfrm>
              <a:off x="4170505" y="4884089"/>
              <a:ext cx="3801920" cy="1714583"/>
            </a:xfrm>
            <a:prstGeom prst="rect">
              <a:avLst/>
            </a:prstGeom>
          </p:spPr>
          <p:txBody>
            <a:bodyPr wrap="square" numCol="2">
              <a:noAutofit/>
            </a:bodyPr>
            <a:lstStyle/>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Stroke?</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Cancer?</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Asthma?</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Arthritis?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COPD?</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Diabetes? Insulin or pills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Disabled?</a:t>
              </a:r>
            </a:p>
          </p:txBody>
        </p:sp>
      </p:grpSp>
      <p:sp>
        <p:nvSpPr>
          <p:cNvPr id="8" name="Rectangle 7">
            <a:extLst>
              <a:ext uri="{FF2B5EF4-FFF2-40B4-BE49-F238E27FC236}">
                <a16:creationId xmlns:a16="http://schemas.microsoft.com/office/drawing/2014/main" id="{AE4EE944-EE68-476E-B67B-9E79079A346F}"/>
              </a:ext>
            </a:extLst>
          </p:cNvPr>
          <p:cNvSpPr/>
          <p:nvPr/>
        </p:nvSpPr>
        <p:spPr>
          <a:xfrm>
            <a:off x="576195" y="273384"/>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Verifying Information</a:t>
            </a:r>
            <a:endParaRPr lang="en-US" sz="700" dirty="0"/>
          </a:p>
        </p:txBody>
      </p:sp>
      <p:sp>
        <p:nvSpPr>
          <p:cNvPr id="9" name="Rectangle 8">
            <a:extLst>
              <a:ext uri="{FF2B5EF4-FFF2-40B4-BE49-F238E27FC236}">
                <a16:creationId xmlns:a16="http://schemas.microsoft.com/office/drawing/2014/main" id="{57D63043-EEC1-44D9-9EB9-65BF2F226535}"/>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47C253-4A1D-476A-BD80-AB62CC4955EA}"/>
              </a:ext>
            </a:extLst>
          </p:cNvPr>
          <p:cNvSpPr/>
          <p:nvPr/>
        </p:nvSpPr>
        <p:spPr>
          <a:xfrm>
            <a:off x="793773" y="1935378"/>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A1ADE18-ADB3-4C14-BBBA-A2DE8EB05C53}"/>
              </a:ext>
            </a:extLst>
          </p:cNvPr>
          <p:cNvSpPr/>
          <p:nvPr/>
        </p:nvSpPr>
        <p:spPr>
          <a:xfrm>
            <a:off x="6017286" y="1949946"/>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080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0374EA6-7D8F-404A-B2F2-34B946044596}"/>
              </a:ext>
            </a:extLst>
          </p:cNvPr>
          <p:cNvSpPr/>
          <p:nvPr/>
        </p:nvSpPr>
        <p:spPr>
          <a:xfrm>
            <a:off x="729521" y="1097670"/>
            <a:ext cx="10732957" cy="5232202"/>
          </a:xfrm>
          <a:prstGeom prst="rect">
            <a:avLst/>
          </a:prstGeom>
        </p:spPr>
        <p:txBody>
          <a:bodyPr wrap="square">
            <a:spAutoFit/>
          </a:bodyPr>
          <a:lstStyle/>
          <a:p>
            <a:pPr>
              <a:spcAft>
                <a:spcPts val="600"/>
              </a:spcAft>
            </a:pPr>
            <a:endParaRPr lang="en-US" sz="2800" dirty="0">
              <a:solidFill>
                <a:srgbClr val="000001"/>
              </a:solidFill>
              <a:latin typeface="Arial" panose="020B0604020202020204" pitchFamily="34" charset="0"/>
              <a:cs typeface="Arial" panose="020B0604020202020204" pitchFamily="34" charset="0"/>
            </a:endParaRPr>
          </a:p>
          <a:p>
            <a:pPr>
              <a:spcAft>
                <a:spcPts val="600"/>
              </a:spcAft>
            </a:pPr>
            <a:r>
              <a:rPr lang="en-US" sz="2800" dirty="0">
                <a:solidFill>
                  <a:srgbClr val="000001"/>
                </a:solidFill>
                <a:latin typeface="Arial" panose="020B0604020202020204" pitchFamily="34" charset="0"/>
                <a:cs typeface="Arial" panose="020B0604020202020204" pitchFamily="34" charset="0"/>
              </a:rPr>
              <a:t>A large percentage of surviving children or family members do not keep the home when they lose a parent or loved one.  The typical situation is the family sells the home and the beneficiaries split the equity from the sale of the home. </a:t>
            </a:r>
          </a:p>
          <a:p>
            <a:pPr>
              <a:spcAft>
                <a:spcPts val="600"/>
              </a:spcAft>
            </a:pPr>
            <a:r>
              <a:rPr lang="en-US" sz="2800" dirty="0">
                <a:solidFill>
                  <a:srgbClr val="000001"/>
                </a:solidFill>
                <a:latin typeface="Arial" panose="020B0604020202020204" pitchFamily="34" charset="0"/>
                <a:cs typeface="Arial" panose="020B0604020202020204" pitchFamily="34" charset="0"/>
              </a:rPr>
              <a:t> </a:t>
            </a:r>
          </a:p>
          <a:p>
            <a:pPr>
              <a:spcAft>
                <a:spcPts val="600"/>
              </a:spcAft>
            </a:pPr>
            <a:r>
              <a:rPr lang="en-US" sz="2800" b="1" dirty="0">
                <a:solidFill>
                  <a:srgbClr val="000001"/>
                </a:solidFill>
                <a:latin typeface="Arial" panose="020B0604020202020204" pitchFamily="34" charset="0"/>
                <a:cs typeface="Arial" panose="020B0604020202020204" pitchFamily="34" charset="0"/>
              </a:rPr>
              <a:t>What do you think you may do?</a:t>
            </a:r>
          </a:p>
          <a:p>
            <a:pPr>
              <a:spcAft>
                <a:spcPts val="600"/>
              </a:spcAft>
            </a:pPr>
            <a:r>
              <a:rPr lang="en-US" sz="2800" b="1" dirty="0">
                <a:solidFill>
                  <a:srgbClr val="000001"/>
                </a:solidFill>
                <a:latin typeface="Arial" panose="020B0604020202020204" pitchFamily="34" charset="0"/>
                <a:cs typeface="Arial" panose="020B0604020202020204" pitchFamily="34" charset="0"/>
              </a:rPr>
              <a:t>Who would likely be the one taking care of financial arrangements?</a:t>
            </a:r>
          </a:p>
          <a:p>
            <a:pPr>
              <a:spcAft>
                <a:spcPts val="600"/>
              </a:spcAft>
            </a:pPr>
            <a:endParaRPr lang="en-US" sz="2800" b="1" dirty="0">
              <a:solidFill>
                <a:srgbClr val="000001"/>
              </a:solidFill>
              <a:latin typeface="Arial" panose="020B0604020202020204" pitchFamily="34" charset="0"/>
              <a:cs typeface="Arial" panose="020B0604020202020204" pitchFamily="34" charset="0"/>
            </a:endParaRPr>
          </a:p>
          <a:p>
            <a:pPr>
              <a:spcAft>
                <a:spcPts val="600"/>
              </a:spcAft>
            </a:pPr>
            <a:endParaRPr lang="en-US" sz="24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95" y="451184"/>
            <a:ext cx="10882183" cy="769441"/>
          </a:xfrm>
          <a:prstGeom prst="rect">
            <a:avLst/>
          </a:prstGeom>
        </p:spPr>
        <p:txBody>
          <a:bodyPr wrap="square">
            <a:spAutoFit/>
          </a:bodyPr>
          <a:lstStyle/>
          <a:p>
            <a:r>
              <a:rPr lang="en-US" sz="4400" b="1" dirty="0">
                <a:solidFill>
                  <a:srgbClr val="000000"/>
                </a:solidFill>
                <a:latin typeface="Arial Black" panose="020B0A04020102020204" pitchFamily="34" charset="0"/>
              </a:rPr>
              <a:t>How would things look?</a:t>
            </a:r>
            <a:endParaRPr lang="en-US" sz="4400" dirty="0"/>
          </a:p>
        </p:txBody>
      </p:sp>
      <p:sp>
        <p:nvSpPr>
          <p:cNvPr id="7" name="Rectangle 6">
            <a:extLst>
              <a:ext uri="{FF2B5EF4-FFF2-40B4-BE49-F238E27FC236}">
                <a16:creationId xmlns:a16="http://schemas.microsoft.com/office/drawing/2014/main" id="{04B313D1-991E-4DD1-BFE7-A32CCBA05E40}"/>
              </a:ext>
            </a:extLst>
          </p:cNvPr>
          <p:cNvSpPr/>
          <p:nvPr/>
        </p:nvSpPr>
        <p:spPr>
          <a:xfrm>
            <a:off x="1033054" y="12181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3">
            <a:extLst>
              <a:ext uri="{28A0092B-C50C-407E-A947-70E740481C1C}">
                <a14:useLocalDpi xmlns:a14="http://schemas.microsoft.com/office/drawing/2010/main" val="0"/>
              </a:ext>
            </a:extLst>
          </a:blip>
          <a:srcRect b="18831"/>
          <a:stretch/>
        </p:blipFill>
        <p:spPr>
          <a:xfrm>
            <a:off x="9582733" y="4748330"/>
            <a:ext cx="2218545" cy="1581542"/>
          </a:xfrm>
          <a:prstGeom prst="rect">
            <a:avLst/>
          </a:prstGeom>
        </p:spPr>
      </p:pic>
    </p:spTree>
    <p:extLst>
      <p:ext uri="{BB962C8B-B14F-4D97-AF65-F5344CB8AC3E}">
        <p14:creationId xmlns:p14="http://schemas.microsoft.com/office/powerpoint/2010/main" val="1782281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2">
            <a:extLst>
              <a:ext uri="{28A0092B-C50C-407E-A947-70E740481C1C}">
                <a14:useLocalDpi xmlns:a14="http://schemas.microsoft.com/office/drawing/2010/main" val="0"/>
              </a:ext>
            </a:extLst>
          </a:blip>
          <a:srcRect b="18831"/>
          <a:stretch/>
        </p:blipFill>
        <p:spPr>
          <a:xfrm>
            <a:off x="9272675" y="349253"/>
            <a:ext cx="1550487" cy="1105301"/>
          </a:xfrm>
          <a:prstGeom prst="rect">
            <a:avLst/>
          </a:prstGeom>
        </p:spPr>
      </p:pic>
      <p:sp>
        <p:nvSpPr>
          <p:cNvPr id="3" name="TextBox 2">
            <a:extLst>
              <a:ext uri="{FF2B5EF4-FFF2-40B4-BE49-F238E27FC236}">
                <a16:creationId xmlns:a16="http://schemas.microsoft.com/office/drawing/2014/main" id="{C6E2DD1D-043A-4B02-8110-F0DD8BF45315}"/>
              </a:ext>
            </a:extLst>
          </p:cNvPr>
          <p:cNvSpPr txBox="1"/>
          <p:nvPr/>
        </p:nvSpPr>
        <p:spPr>
          <a:xfrm>
            <a:off x="4362138" y="2548328"/>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D9AB8362-2365-494D-8396-70174D36FA08}"/>
              </a:ext>
            </a:extLst>
          </p:cNvPr>
          <p:cNvSpPr txBox="1"/>
          <p:nvPr/>
        </p:nvSpPr>
        <p:spPr>
          <a:xfrm>
            <a:off x="214393" y="1878892"/>
            <a:ext cx="11763214" cy="4401205"/>
          </a:xfrm>
          <a:prstGeom prst="rect">
            <a:avLst/>
          </a:prstGeom>
          <a:noFill/>
        </p:spPr>
        <p:txBody>
          <a:bodyPr wrap="square" rtlCol="0">
            <a:spAutoFit/>
          </a:bodyPr>
          <a:lstStyle/>
          <a:p>
            <a:pPr algn="ctr"/>
            <a:r>
              <a:rPr lang="en-US" sz="2800" b="1" dirty="0"/>
              <a:t>The most important thing for your family is we put coverage in place that fits the budget. There are a few factors that come into play to determine the premium like the size of the loan, the clients age and health. A full pay-off program would pay the entire balance of the loan from day one if something happened, this is the most expensive option. The most common scenario is where the home is left to the family and they sell the home to get the equity and split (if there are multiple beneficiaries). The most popular program we have takes care of the mortgage payments for a period of time.</a:t>
            </a:r>
          </a:p>
          <a:p>
            <a:pPr algn="ctr"/>
            <a:r>
              <a:rPr lang="en-US" sz="2800" b="1" dirty="0"/>
              <a:t>We call this Critical Period Coverage, this takes the burden off the family to pay the mortgage while arrangements are being made. </a:t>
            </a:r>
          </a:p>
        </p:txBody>
      </p:sp>
    </p:spTree>
    <p:extLst>
      <p:ext uri="{BB962C8B-B14F-4D97-AF65-F5344CB8AC3E}">
        <p14:creationId xmlns:p14="http://schemas.microsoft.com/office/powerpoint/2010/main" val="2540997706"/>
      </p:ext>
    </p:extLst>
  </p:cSld>
  <p:clrMapOvr>
    <a:masterClrMapping/>
  </p:clrMapOvr>
</p:sld>
</file>

<file path=ppt/theme/theme1.xml><?xml version="1.0" encoding="utf-8"?>
<a:theme xmlns:a="http://schemas.openxmlformats.org/drawingml/2006/main" name="Office Theme">
  <a:themeElements>
    <a:clrScheme name="SFG Theme">
      <a:dk1>
        <a:srgbClr val="424242"/>
      </a:dk1>
      <a:lt1>
        <a:srgbClr val="FFFFFF"/>
      </a:lt1>
      <a:dk2>
        <a:srgbClr val="424242"/>
      </a:dk2>
      <a:lt2>
        <a:srgbClr val="FFFFFF"/>
      </a:lt2>
      <a:accent1>
        <a:srgbClr val="4CBDF9"/>
      </a:accent1>
      <a:accent2>
        <a:srgbClr val="595959"/>
      </a:accent2>
      <a:accent3>
        <a:srgbClr val="4CBDF9"/>
      </a:accent3>
      <a:accent4>
        <a:srgbClr val="6ECF93"/>
      </a:accent4>
      <a:accent5>
        <a:srgbClr val="595959"/>
      </a:accent5>
      <a:accent6>
        <a:srgbClr val="D8D8D8"/>
      </a:accent6>
      <a:hlink>
        <a:srgbClr val="4CBDF9"/>
      </a:hlink>
      <a:folHlink>
        <a:srgbClr val="6ECF9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um xmlns="633ea2cc-5e1d-48b3-ab53-3f81930c86f4" xsi:nil="true"/>
    <Description0 xmlns="633ea2cc-5e1d-48b3-ab53-3f81930c86f4" xsi:nil="true"/>
    <Product xmlns="633ea2cc-5e1d-48b3-ab53-3f81930c86f4" xsi:nil="true"/>
    <Audience xmlns="633ea2cc-5e1d-48b3-ab53-3f81930c86f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5B5CFC79A594C46B43DF7A9B64E9EF5" ma:contentTypeVersion="18" ma:contentTypeDescription="Create a new document." ma:contentTypeScope="" ma:versionID="7d260687be13824dcb7b31e74dbc2fb9">
  <xsd:schema xmlns:xsd="http://www.w3.org/2001/XMLSchema" xmlns:xs="http://www.w3.org/2001/XMLSchema" xmlns:p="http://schemas.microsoft.com/office/2006/metadata/properties" xmlns:ns2="633ea2cc-5e1d-48b3-ab53-3f81930c86f4" xmlns:ns3="85011aa9-176b-461a-aa0c-b1b79382bdd9" targetNamespace="http://schemas.microsoft.com/office/2006/metadata/properties" ma:root="true" ma:fieldsID="31dd5a8907055b777bfd1b1d48532b7e" ns2:_="" ns3:_="">
    <xsd:import namespace="633ea2cc-5e1d-48b3-ab53-3f81930c86f4"/>
    <xsd:import namespace="85011aa9-176b-461a-aa0c-b1b79382bdd9"/>
    <xsd:element name="properties">
      <xsd:complexType>
        <xsd:sequence>
          <xsd:element name="documentManagement">
            <xsd:complexType>
              <xsd:all>
                <xsd:element ref="ns2:Description0" minOccurs="0"/>
                <xsd:element ref="ns2:Audience" minOccurs="0"/>
                <xsd:element ref="ns2:Product" minOccurs="0"/>
                <xsd:element ref="ns2:Medium" minOccurs="0"/>
                <xsd:element ref="ns3:SharedWithUsers" minOccurs="0"/>
                <xsd:element ref="ns2:MediaServiceMetadata" minOccurs="0"/>
                <xsd:element ref="ns2:MediaServiceFastMetadata" minOccurs="0"/>
                <xsd:element ref="ns2:MediaServiceDateTaken" minOccurs="0"/>
                <xsd:element ref="ns2:MediaServiceAutoTags" minOccurs="0"/>
                <xsd:element ref="ns2:MediaServiceOCR" minOccurs="0"/>
                <xsd:element ref="ns3:SharedWithDetails" minOccurs="0"/>
                <xsd:element ref="ns2:MediaServiceLocation"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3ea2cc-5e1d-48b3-ab53-3f81930c86f4" elementFormDefault="qualified">
    <xsd:import namespace="http://schemas.microsoft.com/office/2006/documentManagement/types"/>
    <xsd:import namespace="http://schemas.microsoft.com/office/infopath/2007/PartnerControls"/>
    <xsd:element name="Description0" ma:index="1" nillable="true" ma:displayName="Description" ma:internalName="Description0">
      <xsd:simpleType>
        <xsd:restriction base="dms:Text">
          <xsd:maxLength value="255"/>
        </xsd:restriction>
      </xsd:simpleType>
    </xsd:element>
    <xsd:element name="Audience" ma:index="2" nillable="true" ma:displayName="Audience" ma:internalName="Audience">
      <xsd:simpleType>
        <xsd:union memberTypes="dms:Text">
          <xsd:simpleType>
            <xsd:restriction base="dms:Choice">
              <xsd:enumeration value="Agent"/>
              <xsd:enumeration value="Corporate"/>
              <xsd:enumeration value="Consumer"/>
              <xsd:enumeration value="Native"/>
            </xsd:restriction>
          </xsd:simpleType>
        </xsd:union>
      </xsd:simpleType>
    </xsd:element>
    <xsd:element name="Product" ma:index="3" nillable="true" ma:displayName="Product" ma:internalName="Product">
      <xsd:simpleType>
        <xsd:union memberTypes="dms:Text">
          <xsd:simpleType>
            <xsd:restriction base="dms:Choice">
              <xsd:enumeration value="Mortgage Protection"/>
              <xsd:enumeration value="Life Insurance"/>
              <xsd:enumeration value="Final Expense"/>
              <xsd:enumeration value="Disability"/>
              <xsd:enumeration value="Critical Illness"/>
              <xsd:enumeration value="Retirement"/>
              <xsd:enumeration value="SmartStart"/>
              <xsd:enumeration value="Co-branded"/>
              <xsd:enumeration value="Recruiting"/>
              <xsd:enumeration value="Thrive"/>
              <xsd:enumeration value="Branding/General"/>
            </xsd:restriction>
          </xsd:simpleType>
        </xsd:union>
      </xsd:simpleType>
    </xsd:element>
    <xsd:element name="Medium" ma:index="4" nillable="true" ma:displayName="Medium" ma:internalName="Medium">
      <xsd:simpleType>
        <xsd:union memberTypes="dms:Text">
          <xsd:simpleType>
            <xsd:restriction base="dms:Choice">
              <xsd:enumeration value="Email"/>
              <xsd:enumeration value="Direct Mail"/>
              <xsd:enumeration value="Collateral"/>
              <xsd:enumeration value="Print Ad"/>
              <xsd:enumeration value="Flyer"/>
              <xsd:enumeration value="Online Display Ad"/>
              <xsd:enumeration value="Social Media Asset"/>
              <xsd:enumeration value="Presentation"/>
              <xsd:enumeration value="Native"/>
            </xsd:restriction>
          </xsd:simpleType>
        </xsd:union>
      </xsd:simpleType>
    </xsd:element>
    <xsd:element name="MediaServiceMetadata" ma:index="9" nillable="true" ma:displayName="MediaServiceMetadata" ma:description="" ma:hidden="true" ma:internalName="MediaServiceMetadata" ma:readOnly="true">
      <xsd:simpleType>
        <xsd:restriction base="dms:Note"/>
      </xsd:simpleType>
    </xsd:element>
    <xsd:element name="MediaServiceFastMetadata" ma:index="10" nillable="true" ma:displayName="MediaServiceFastMetadata" ma:description=""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5011aa9-176b-461a-aa0c-b1b79382bdd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5"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283072-923D-4D24-BB44-AD660A78C084}">
  <ds:schemaRefs>
    <ds:schemaRef ds:uri="http://schemas.microsoft.com/office/infopath/2007/PartnerControls"/>
    <ds:schemaRef ds:uri="http://purl.org/dc/terms/"/>
    <ds:schemaRef ds:uri="http://purl.org/dc/dcmitype/"/>
    <ds:schemaRef ds:uri="633ea2cc-5e1d-48b3-ab53-3f81930c86f4"/>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85011aa9-176b-461a-aa0c-b1b79382bdd9"/>
    <ds:schemaRef ds:uri="http://www.w3.org/XML/1998/namespace"/>
  </ds:schemaRefs>
</ds:datastoreItem>
</file>

<file path=customXml/itemProps2.xml><?xml version="1.0" encoding="utf-8"?>
<ds:datastoreItem xmlns:ds="http://schemas.openxmlformats.org/officeDocument/2006/customXml" ds:itemID="{B52BA48D-E220-46E0-A36E-95EC5A4D9663}">
  <ds:schemaRefs>
    <ds:schemaRef ds:uri="http://schemas.microsoft.com/sharepoint/v3/contenttype/forms"/>
  </ds:schemaRefs>
</ds:datastoreItem>
</file>

<file path=customXml/itemProps3.xml><?xml version="1.0" encoding="utf-8"?>
<ds:datastoreItem xmlns:ds="http://schemas.openxmlformats.org/officeDocument/2006/customXml" ds:itemID="{BD25B346-F852-4630-A822-9B81D73542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3ea2cc-5e1d-48b3-ab53-3f81930c86f4"/>
    <ds:schemaRef ds:uri="85011aa9-176b-461a-aa0c-b1b79382bd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1830</TotalTime>
  <Words>1255</Words>
  <Application>Microsoft Office PowerPoint</Application>
  <PresentationFormat>Widescreen</PresentationFormat>
  <Paragraphs>194</Paragraphs>
  <Slides>23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Black</vt:lpstr>
      <vt:lpstr>Calibri</vt:lpstr>
      <vt:lpstr>Lato Light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Garifo</dc:creator>
  <cp:lastModifiedBy>Scott Summers</cp:lastModifiedBy>
  <cp:revision>81</cp:revision>
  <dcterms:created xsi:type="dcterms:W3CDTF">2020-03-17T18:10:53Z</dcterms:created>
  <dcterms:modified xsi:type="dcterms:W3CDTF">2021-02-03T23:48:18Z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0x01010055B5CFC79A594C46B43DF7A9B64E9EF5</vt:lpwstr>
  </property>
</Properties>
</file>