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274" r:id="rId5"/>
    <p:sldId id="288" r:id="rId6"/>
    <p:sldId id="280" r:id="rId7"/>
    <p:sldId id="278" r:id="rId8"/>
    <p:sldId id="282" r:id="rId9"/>
    <p:sldId id="289" r:id="rId10"/>
    <p:sldId id="281" r:id="rId11"/>
    <p:sldId id="363" r:id="rId12"/>
    <p:sldId id="409" r:id="rId13"/>
    <p:sldId id="348" r:id="rId14"/>
    <p:sldId id="365" r:id="rId15"/>
    <p:sldId id="305" r:id="rId16"/>
    <p:sldId id="407" r:id="rId17"/>
    <p:sldId id="373" r:id="rId18"/>
    <p:sldId id="370" r:id="rId19"/>
    <p:sldId id="381" r:id="rId20"/>
    <p:sldId id="380" r:id="rId21"/>
    <p:sldId id="378" r:id="rId22"/>
    <p:sldId id="382" r:id="rId23"/>
    <p:sldId id="385" r:id="rId24"/>
    <p:sldId id="384" r:id="rId25"/>
    <p:sldId id="390" r:id="rId26"/>
    <p:sldId id="411" r:id="rId27"/>
    <p:sldId id="396" r:id="rId28"/>
    <p:sldId id="404" r:id="rId29"/>
    <p:sldId id="347" r:id="rId30"/>
    <p:sldId id="367" r:id="rId31"/>
    <p:sldId id="368" r:id="rId32"/>
    <p:sldId id="369" r:id="rId33"/>
    <p:sldId id="276" r:id="rId34"/>
    <p:sldId id="272" r:id="rId35"/>
    <p:sldId id="270" r:id="rId36"/>
    <p:sldId id="271" r:id="rId37"/>
    <p:sldId id="412" r:id="rId38"/>
    <p:sldId id="41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ather Schwendner" initials="HS" lastIdx="3" clrIdx="0">
    <p:extLst>
      <p:ext uri="{19B8F6BF-5375-455C-9EA6-DF929625EA0E}">
        <p15:presenceInfo xmlns:p15="http://schemas.microsoft.com/office/powerpoint/2012/main" userId="S::hschwendner@sfglife.com::74cb8af6-f147-47b0-9ba2-680d28be00cf" providerId="AD"/>
      </p:ext>
    </p:extLst>
  </p:cmAuthor>
  <p:cmAuthor id="2" name="Elizabeth Garifo" initials="EG" lastIdx="1" clrIdx="1">
    <p:extLst>
      <p:ext uri="{19B8F6BF-5375-455C-9EA6-DF929625EA0E}">
        <p15:presenceInfo xmlns:p15="http://schemas.microsoft.com/office/powerpoint/2012/main" userId="S::egarifo@sfglife.com::a95f6022-1c3a-4258-b427-8f7bc2e80f5f" providerId="AD"/>
      </p:ext>
    </p:extLst>
  </p:cmAuthor>
  <p:cmAuthor id="3" name="Scott Summers" initials="SS" lastIdx="1" clrIdx="2">
    <p:extLst>
      <p:ext uri="{19B8F6BF-5375-455C-9EA6-DF929625EA0E}">
        <p15:presenceInfo xmlns:p15="http://schemas.microsoft.com/office/powerpoint/2012/main" userId="ce022ff26f309e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4CB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56" y="72"/>
      </p:cViewPr>
      <p:guideLst>
        <p:guide orient="horz" pos="4248"/>
        <p:guide pos="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CA46E-255C-451C-BB2F-25BD50DED00F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3601C-16F5-4E6E-8756-DBCBA538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3601C-16F5-4E6E-8756-DBCBA538A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6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3601C-16F5-4E6E-8756-DBCBA538A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3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909E81-18D0-41AE-B36D-76E3941E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5001" y="4725081"/>
            <a:ext cx="4713288" cy="33745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Type Name Here</a:t>
            </a:r>
          </a:p>
        </p:txBody>
      </p:sp>
    </p:spTree>
    <p:extLst>
      <p:ext uri="{BB962C8B-B14F-4D97-AF65-F5344CB8AC3E}">
        <p14:creationId xmlns:p14="http://schemas.microsoft.com/office/powerpoint/2010/main" val="399986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8195-B3B3-498D-A23A-E39AF00EE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EBD2A7-B3CC-41F7-A0C8-880BE15A1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BF018-22FF-4CDC-859E-0A7D0D5E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6B224-91B2-4E7F-853B-A1E139538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7E8C8-1C84-43BD-AE60-A5FD0FC9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7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75AF94-7388-4F60-850A-4953C03E2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51091-B7E7-493D-AEDB-FABEFD6AF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9D5A5-626E-480B-8767-A96E9276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AB6B4-8CD6-4415-9514-7EAD3200D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3F862-6F6E-4077-B17B-213E6731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5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38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22F3-9A53-4558-A206-761BBF2E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62B47-70B9-4571-8281-18FB34B44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867C7-0C4E-4FD2-B698-497FE786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CB78-B4F6-483D-BFEC-59F701D0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33A4-87CA-441B-BC41-24ED8F7B6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6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A7B53-B857-407D-BFB0-5A7F3164B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85D2E-A9EE-48E7-85A0-89461844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43FE4-7F53-441A-84AD-9A96EB6B3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8CC5D-7BEE-4D8A-A661-D11BB2966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4C442-F390-4B47-A605-AFE1B25F4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8B760-6919-4234-A302-1D397D952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6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E459-AA63-465A-9C7C-7F9B8C82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2FED6-D832-4617-A859-293D4C5B6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F6FD3-D6D6-479B-B42C-F8DC441DE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25A1A4-A73E-4B83-B33F-2F4EF2DA48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19C07-CA53-40B6-9B8C-67B25DD93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DA8A92-577F-4608-BEDF-E0181D8E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C1832-0A83-4151-91CB-36B47396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2493C-41BD-4290-AE34-315E5FF0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9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15DC-124D-4018-AB6D-312B60C41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FF102-37D8-4DE7-B410-38B76A17C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0B836-A623-4766-A91C-A26F50AE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B3FA0-DF3C-4267-B615-C06808014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1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209979-2DF8-4251-84E0-CC58A0FA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0E070D-734C-4575-A645-ECE37388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E0575-4949-4FCA-A9D9-2BAC9E8D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9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F3CA7-C091-4695-A792-4C3AD50F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53A45-62F4-4FB6-9ED8-BE0D423FB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D67FA-1258-4E7A-A07B-E8795AD84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829B7-7ECE-41D3-A06E-12A35B619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1B8E6-5156-40C1-8374-95C52ACF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5559C-8836-4D58-8A0B-B223D47C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2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B893-7EEF-419E-87FD-B191A848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FEEBFD-D84F-436F-9E5F-DE74EE1A3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0E99D-BD25-46DF-BE10-EDF2A36A3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A87B5-A5B8-4218-92E3-864732F1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75976-7B25-4D15-9EFB-4B97B8AE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9F12A-C56F-4576-9D9A-DEEC9F08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9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5FE443-D772-4B9C-998B-D7A9AA3B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058A-723C-4652-BC10-ABB24E83B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Text</a:t>
            </a:r>
          </a:p>
          <a:p>
            <a:pPr lvl="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9D078-45B8-457F-8F3A-CCB4C876FA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6DE2A-439D-4B02-88B1-87B0234C3E35}" type="datetimeFigureOut">
              <a:rPr lang="en-US" smtClean="0"/>
              <a:t>7/19/2020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0C7C-906D-4312-95CA-C6F5F050E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E3BC9-6CA9-446A-A2B0-0753D8EA6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1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792F362C-F124-48CD-A98C-B675D9E6F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DEA801-C71E-4CCF-9412-2D5D2831E766}"/>
              </a:ext>
            </a:extLst>
          </p:cNvPr>
          <p:cNvSpPr txBox="1"/>
          <p:nvPr/>
        </p:nvSpPr>
        <p:spPr>
          <a:xfrm>
            <a:off x="646409" y="1263112"/>
            <a:ext cx="98956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Arial Black" panose="020B0A04020102020204" pitchFamily="34" charset="0"/>
              </a:rPr>
              <a:t>Mortgage Protection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7BE5D6-2135-4BCB-BC7B-E92D891D2564}"/>
              </a:ext>
            </a:extLst>
          </p:cNvPr>
          <p:cNvSpPr/>
          <p:nvPr/>
        </p:nvSpPr>
        <p:spPr>
          <a:xfrm>
            <a:off x="824964" y="4138048"/>
            <a:ext cx="1174318" cy="15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F7FCD-5A3B-4CB6-970E-19F380429A66}"/>
              </a:ext>
            </a:extLst>
          </p:cNvPr>
          <p:cNvSpPr txBox="1"/>
          <p:nvPr/>
        </p:nvSpPr>
        <p:spPr>
          <a:xfrm>
            <a:off x="716151" y="4441309"/>
            <a:ext cx="9895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Your Most Valuable Asset: Your Home</a:t>
            </a:r>
            <a:endParaRPr lang="en-US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B6903F-7797-4191-91B0-6C22E45CA802}"/>
              </a:ext>
            </a:extLst>
          </p:cNvPr>
          <p:cNvSpPr txBox="1"/>
          <p:nvPr/>
        </p:nvSpPr>
        <p:spPr>
          <a:xfrm>
            <a:off x="716151" y="5867400"/>
            <a:ext cx="5646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 Name: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69342-9E76-42A5-8955-2CF2CC132E2C}"/>
              </a:ext>
            </a:extLst>
          </p:cNvPr>
          <p:cNvSpPr txBox="1"/>
          <p:nvPr/>
        </p:nvSpPr>
        <p:spPr>
          <a:xfrm>
            <a:off x="5707251" y="5867400"/>
            <a:ext cx="5646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License ID #: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3A7335-3D52-496A-B7B4-4447D6584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2959" y="3301339"/>
            <a:ext cx="3088392" cy="2293549"/>
          </a:xfrm>
          <a:prstGeom prst="rect">
            <a:avLst/>
          </a:prstGeom>
        </p:spPr>
      </p:pic>
      <p:pic>
        <p:nvPicPr>
          <p:cNvPr id="3" name="Picture 2" descr="A large lawn in front of a house&#10;&#10;Description automatically generated">
            <a:extLst>
              <a:ext uri="{FF2B5EF4-FFF2-40B4-BE49-F238E27FC236}">
                <a16:creationId xmlns:a16="http://schemas.microsoft.com/office/drawing/2014/main" id="{2E885A2C-85FE-4E13-A954-4C9EA51C0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133" y="3092936"/>
            <a:ext cx="3883877" cy="25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93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21057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2DD1D-043A-4B02-8110-F0DD8BF45315}"/>
              </a:ext>
            </a:extLst>
          </p:cNvPr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B87662-73D0-4474-A304-2BE1359723A0}"/>
              </a:ext>
            </a:extLst>
          </p:cNvPr>
          <p:cNvSpPr txBox="1"/>
          <p:nvPr/>
        </p:nvSpPr>
        <p:spPr>
          <a:xfrm>
            <a:off x="3981422" y="1644505"/>
            <a:ext cx="711129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</a:rPr>
              <a:t>Principle Paydown </a:t>
            </a:r>
          </a:p>
          <a:p>
            <a:r>
              <a:rPr lang="en-US" sz="2800" dirty="0"/>
              <a:t>Level benefit that is set up to pay down the loan principal to create affordable payment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7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21057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2DD1D-043A-4B02-8110-F0DD8BF45315}"/>
              </a:ext>
            </a:extLst>
          </p:cNvPr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1E422B-A765-4CD6-8BBA-19EF07D0FB8C}"/>
              </a:ext>
            </a:extLst>
          </p:cNvPr>
          <p:cNvSpPr txBox="1"/>
          <p:nvPr/>
        </p:nvSpPr>
        <p:spPr>
          <a:xfrm>
            <a:off x="3048097" y="3436205"/>
            <a:ext cx="3690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Options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9ED4A9-030A-41F7-980E-E799DFCB11F6}"/>
              </a:ext>
            </a:extLst>
          </p:cNvPr>
          <p:cNvSpPr txBox="1"/>
          <p:nvPr/>
        </p:nvSpPr>
        <p:spPr>
          <a:xfrm>
            <a:off x="314793" y="4031565"/>
            <a:ext cx="8226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/>
              <a:t>We can always find a plan to fit every budget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F2407D-E544-43D1-94F1-69E28D666485}"/>
              </a:ext>
            </a:extLst>
          </p:cNvPr>
          <p:cNvSpPr txBox="1"/>
          <p:nvPr/>
        </p:nvSpPr>
        <p:spPr>
          <a:xfrm>
            <a:off x="314793" y="4556291"/>
            <a:ext cx="136410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/>
              <a:t>Gives beneficiary option to use benefit towards loan</a:t>
            </a:r>
          </a:p>
          <a:p>
            <a:r>
              <a:rPr lang="en-US" sz="3200" dirty="0"/>
              <a:t>     or pair with equity received from sale to payoff new home</a:t>
            </a:r>
          </a:p>
          <a:p>
            <a:r>
              <a:rPr lang="en-US" sz="36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AA7C1-ED70-42C2-A25F-E0866253C5B2}"/>
              </a:ext>
            </a:extLst>
          </p:cNvPr>
          <p:cNvSpPr txBox="1"/>
          <p:nvPr/>
        </p:nvSpPr>
        <p:spPr>
          <a:xfrm>
            <a:off x="314793" y="5559701"/>
            <a:ext cx="7504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/>
              <a:t>Can Increase size of program at any time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2300B8-5EC2-4591-B3EA-3EB6C3A567CB}"/>
              </a:ext>
            </a:extLst>
          </p:cNvPr>
          <p:cNvSpPr txBox="1"/>
          <p:nvPr/>
        </p:nvSpPr>
        <p:spPr>
          <a:xfrm>
            <a:off x="3981422" y="1644505"/>
            <a:ext cx="711129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</a:rPr>
              <a:t>Principle Paydown </a:t>
            </a:r>
          </a:p>
          <a:p>
            <a:r>
              <a:rPr lang="en-US" sz="2800" dirty="0"/>
              <a:t>Level benefit that is set up to pay down the loan principal to create affordable payment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5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2" y="3556416"/>
            <a:ext cx="0" cy="26794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DC15EF-7BAB-43D6-B2C5-DF542CB1ACC1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$300,000 </a:t>
            </a:r>
            <a:r>
              <a:rPr lang="en-US" sz="2000" b="1" dirty="0">
                <a:solidFill>
                  <a:srgbClr val="00B050"/>
                </a:solidFill>
              </a:rPr>
              <a:t>Home Loan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</p:spTree>
    <p:extLst>
      <p:ext uri="{BB962C8B-B14F-4D97-AF65-F5344CB8AC3E}">
        <p14:creationId xmlns:p14="http://schemas.microsoft.com/office/powerpoint/2010/main" val="551753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2" y="3556416"/>
            <a:ext cx="0" cy="26794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DC15EF-7BAB-43D6-B2C5-DF542CB1ACC1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$300,000 </a:t>
            </a:r>
            <a:r>
              <a:rPr lang="en-US" sz="2000" b="1" dirty="0">
                <a:solidFill>
                  <a:srgbClr val="00B050"/>
                </a:solidFill>
              </a:rPr>
              <a:t>Home Loan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1" y="3385259"/>
            <a:ext cx="10417710" cy="134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385269" y="5967640"/>
            <a:ext cx="3189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Full Mortgage Payoff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CCB5AD-BE7A-4657-BEF9-5B031ADDB390}"/>
              </a:ext>
            </a:extLst>
          </p:cNvPr>
          <p:cNvSpPr txBox="1"/>
          <p:nvPr/>
        </p:nvSpPr>
        <p:spPr>
          <a:xfrm>
            <a:off x="3007938" y="4278215"/>
            <a:ext cx="5943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Level Benefit pays beneficiary 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1632246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</p:spTree>
    <p:extLst>
      <p:ext uri="{BB962C8B-B14F-4D97-AF65-F5344CB8AC3E}">
        <p14:creationId xmlns:p14="http://schemas.microsoft.com/office/powerpoint/2010/main" val="86595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387790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1579953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</p:spTree>
    <p:extLst>
      <p:ext uri="{BB962C8B-B14F-4D97-AF65-F5344CB8AC3E}">
        <p14:creationId xmlns:p14="http://schemas.microsoft.com/office/powerpoint/2010/main" val="4057919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</p:spTree>
    <p:extLst>
      <p:ext uri="{BB962C8B-B14F-4D97-AF65-F5344CB8AC3E}">
        <p14:creationId xmlns:p14="http://schemas.microsoft.com/office/powerpoint/2010/main" val="2844335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</p:spTree>
    <p:extLst>
      <p:ext uri="{BB962C8B-B14F-4D97-AF65-F5344CB8AC3E}">
        <p14:creationId xmlns:p14="http://schemas.microsoft.com/office/powerpoint/2010/main" val="228104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D159DB-D9ED-43FC-BA4A-560CB57DAD5F}"/>
              </a:ext>
            </a:extLst>
          </p:cNvPr>
          <p:cNvSpPr/>
          <p:nvPr/>
        </p:nvSpPr>
        <p:spPr>
          <a:xfrm>
            <a:off x="576195" y="213557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Old Way vs. New Way</a:t>
            </a:r>
          </a:p>
          <a:p>
            <a:endParaRPr lang="en-US" sz="9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04873-345A-4B44-A44D-4CF292334A30}"/>
              </a:ext>
            </a:extLst>
          </p:cNvPr>
          <p:cNvSpPr/>
          <p:nvPr/>
        </p:nvSpPr>
        <p:spPr>
          <a:xfrm>
            <a:off x="576195" y="1183053"/>
            <a:ext cx="916481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version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 offered Coverage when you closed on the home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very cheap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health qualifications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Negatives 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Not portable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refinanced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you lost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relocated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you lost the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 was owner of policy the beneficiary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B32AB-E399-4DE6-9DDA-EDF2BA8F968D}"/>
              </a:ext>
            </a:extLst>
          </p:cNvPr>
          <p:cNvSpPr/>
          <p:nvPr/>
        </p:nvSpPr>
        <p:spPr>
          <a:xfrm>
            <a:off x="733622" y="1055043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2201E6-B6D0-4222-96E7-CBAC3D955FDA}"/>
              </a:ext>
            </a:extLst>
          </p:cNvPr>
          <p:cNvSpPr/>
          <p:nvPr/>
        </p:nvSpPr>
        <p:spPr>
          <a:xfrm>
            <a:off x="576194" y="4713954"/>
            <a:ext cx="110229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Version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own the policy,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you decide beneficiary that receives the money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Portable,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refinance or move you keep the coverage.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optional features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(based on eligibility) disability, critical Illness, return of premium</a:t>
            </a:r>
            <a:endParaRPr lang="en-US" sz="3200" dirty="0">
              <a:solidFill>
                <a:srgbClr val="4CBE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3200" dirty="0">
              <a:solidFill>
                <a:srgbClr val="4CBE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73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8694CF-954C-4C37-9D94-6498F3402A9C}"/>
              </a:ext>
            </a:extLst>
          </p:cNvPr>
          <p:cNvSpPr txBox="1"/>
          <p:nvPr/>
        </p:nvSpPr>
        <p:spPr>
          <a:xfrm>
            <a:off x="6786090" y="2150388"/>
            <a:ext cx="1176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1/3 Payoff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1D8832-1DF6-499F-9F69-7A0E7F09CD72}"/>
              </a:ext>
            </a:extLst>
          </p:cNvPr>
          <p:cNvSpPr txBox="1"/>
          <p:nvPr/>
        </p:nvSpPr>
        <p:spPr>
          <a:xfrm>
            <a:off x="9101441" y="2120478"/>
            <a:ext cx="155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Full Mortgage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F5158FA-AB20-43C6-A235-AE83C3951B47}"/>
              </a:ext>
            </a:extLst>
          </p:cNvPr>
          <p:cNvSpPr txBox="1"/>
          <p:nvPr/>
        </p:nvSpPr>
        <p:spPr>
          <a:xfrm>
            <a:off x="6778836" y="253888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528E84B-41B8-4608-908D-431D75F044FB}"/>
              </a:ext>
            </a:extLst>
          </p:cNvPr>
          <p:cNvSpPr txBox="1"/>
          <p:nvPr/>
        </p:nvSpPr>
        <p:spPr>
          <a:xfrm>
            <a:off x="9242420" y="2497011"/>
            <a:ext cx="140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4933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$150,000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FEE72DCD-BAE4-462E-838F-978AC1BBECDA}"/>
              </a:ext>
            </a:extLst>
          </p:cNvPr>
          <p:cNvSpPr/>
          <p:nvPr/>
        </p:nvSpPr>
        <p:spPr>
          <a:xfrm rot="10800000">
            <a:off x="8368415" y="296067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09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 w="444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7961302" y="2508106"/>
            <a:ext cx="1263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$150,000 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In Force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7538023-4D71-461A-8563-78570D5FA99C}"/>
              </a:ext>
            </a:extLst>
          </p:cNvPr>
          <p:cNvCxnSpPr>
            <a:cxnSpLocks/>
          </p:cNvCxnSpPr>
          <p:nvPr/>
        </p:nvCxnSpPr>
        <p:spPr>
          <a:xfrm flipV="1">
            <a:off x="2682814" y="5840452"/>
            <a:ext cx="427882" cy="44664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3173D67-E23F-46F8-8D9C-1778437CE25A}"/>
              </a:ext>
            </a:extLst>
          </p:cNvPr>
          <p:cNvSpPr txBox="1"/>
          <p:nvPr/>
        </p:nvSpPr>
        <p:spPr>
          <a:xfrm>
            <a:off x="1862575" y="6284631"/>
            <a:ext cx="178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Death of Insured</a:t>
            </a:r>
          </a:p>
        </p:txBody>
      </p:sp>
    </p:spTree>
    <p:extLst>
      <p:ext uri="{BB962C8B-B14F-4D97-AF65-F5344CB8AC3E}">
        <p14:creationId xmlns:p14="http://schemas.microsoft.com/office/powerpoint/2010/main" val="3704840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7" y="2909690"/>
            <a:ext cx="727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Option 1 Pay down loan principal</a:t>
            </a:r>
          </a:p>
        </p:txBody>
      </p:sp>
    </p:spTree>
    <p:extLst>
      <p:ext uri="{BB962C8B-B14F-4D97-AF65-F5344CB8AC3E}">
        <p14:creationId xmlns:p14="http://schemas.microsoft.com/office/powerpoint/2010/main" val="3695067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$150,000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EDDDD5-67E1-409B-BBB8-88455A501FF9}"/>
              </a:ext>
            </a:extLst>
          </p:cNvPr>
          <p:cNvSpPr txBox="1"/>
          <p:nvPr/>
        </p:nvSpPr>
        <p:spPr>
          <a:xfrm>
            <a:off x="3657420" y="3413571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Loan Balance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7A850D-795C-41B1-88AF-04B15484899E}"/>
              </a:ext>
            </a:extLst>
          </p:cNvPr>
          <p:cNvSpPr txBox="1"/>
          <p:nvPr/>
        </p:nvSpPr>
        <p:spPr>
          <a:xfrm>
            <a:off x="3657420" y="3748021"/>
            <a:ext cx="1526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Minus Benefit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7" y="2909690"/>
            <a:ext cx="727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Option 1 Pay down loan principal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3E1CA8-4145-40E6-9950-46A1D723ED7B}"/>
              </a:ext>
            </a:extLst>
          </p:cNvPr>
          <p:cNvCxnSpPr>
            <a:cxnSpLocks/>
          </p:cNvCxnSpPr>
          <p:nvPr/>
        </p:nvCxnSpPr>
        <p:spPr>
          <a:xfrm>
            <a:off x="2128603" y="4214843"/>
            <a:ext cx="15378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04050B6-40B2-48D5-882F-1812BFE85E56}"/>
              </a:ext>
            </a:extLst>
          </p:cNvPr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$100,000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7E3BF5-051C-4B0B-805D-1A2566D7A67E}"/>
              </a:ext>
            </a:extLst>
          </p:cNvPr>
          <p:cNvSpPr txBox="1"/>
          <p:nvPr/>
        </p:nvSpPr>
        <p:spPr>
          <a:xfrm>
            <a:off x="3657420" y="4214843"/>
            <a:ext cx="1424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New Balance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9649F8-D763-46BC-A3EE-E55EC5C2BB8E}"/>
              </a:ext>
            </a:extLst>
          </p:cNvPr>
          <p:cNvSpPr txBox="1"/>
          <p:nvPr/>
        </p:nvSpPr>
        <p:spPr>
          <a:xfrm>
            <a:off x="2055743" y="4750556"/>
            <a:ext cx="5427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FFC000"/>
                </a:solidFill>
              </a:rPr>
              <a:t>MANAGEABLE MONTHLY PAYMENT</a:t>
            </a:r>
          </a:p>
        </p:txBody>
      </p:sp>
      <p:sp>
        <p:nvSpPr>
          <p:cNvPr id="14" name="Minus Sign 13">
            <a:extLst>
              <a:ext uri="{FF2B5EF4-FFF2-40B4-BE49-F238E27FC236}">
                <a16:creationId xmlns:a16="http://schemas.microsoft.com/office/drawing/2014/main" id="{26BF7855-EBD1-4522-86A7-2549E64AF558}"/>
              </a:ext>
            </a:extLst>
          </p:cNvPr>
          <p:cNvSpPr/>
          <p:nvPr/>
        </p:nvSpPr>
        <p:spPr>
          <a:xfrm>
            <a:off x="2160041" y="3680008"/>
            <a:ext cx="227107" cy="250169"/>
          </a:xfrm>
          <a:prstGeom prst="mathMinu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02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$100,000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$150,000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EDDDD5-67E1-409B-BBB8-88455A501FF9}"/>
              </a:ext>
            </a:extLst>
          </p:cNvPr>
          <p:cNvSpPr txBox="1"/>
          <p:nvPr/>
        </p:nvSpPr>
        <p:spPr>
          <a:xfrm>
            <a:off x="3657420" y="3413571"/>
            <a:ext cx="178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Equity From Sale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7A850D-795C-41B1-88AF-04B15484899E}"/>
              </a:ext>
            </a:extLst>
          </p:cNvPr>
          <p:cNvSpPr txBox="1"/>
          <p:nvPr/>
        </p:nvSpPr>
        <p:spPr>
          <a:xfrm>
            <a:off x="3657420" y="3748021"/>
            <a:ext cx="1324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Plus Benefit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8" y="2909691"/>
            <a:ext cx="3608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Option 2 - Downsize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3E1CA8-4145-40E6-9950-46A1D723ED7B}"/>
              </a:ext>
            </a:extLst>
          </p:cNvPr>
          <p:cNvCxnSpPr>
            <a:cxnSpLocks/>
          </p:cNvCxnSpPr>
          <p:nvPr/>
        </p:nvCxnSpPr>
        <p:spPr>
          <a:xfrm>
            <a:off x="2128603" y="4214843"/>
            <a:ext cx="15378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04050B6-40B2-48D5-882F-1812BFE85E56}"/>
              </a:ext>
            </a:extLst>
          </p:cNvPr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$250,000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7E3BF5-051C-4B0B-805D-1A2566D7A67E}"/>
              </a:ext>
            </a:extLst>
          </p:cNvPr>
          <p:cNvSpPr txBox="1"/>
          <p:nvPr/>
        </p:nvSpPr>
        <p:spPr>
          <a:xfrm>
            <a:off x="3657420" y="4214843"/>
            <a:ext cx="2493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Net Towards New Home</a:t>
            </a:r>
          </a:p>
        </p:txBody>
      </p:sp>
      <p:sp>
        <p:nvSpPr>
          <p:cNvPr id="15" name="Plus Sign 14">
            <a:extLst>
              <a:ext uri="{FF2B5EF4-FFF2-40B4-BE49-F238E27FC236}">
                <a16:creationId xmlns:a16="http://schemas.microsoft.com/office/drawing/2014/main" id="{214F38C3-3D6E-4A5A-8FBB-416E8C232E42}"/>
              </a:ext>
            </a:extLst>
          </p:cNvPr>
          <p:cNvSpPr/>
          <p:nvPr/>
        </p:nvSpPr>
        <p:spPr>
          <a:xfrm>
            <a:off x="2186145" y="3677416"/>
            <a:ext cx="276608" cy="311050"/>
          </a:xfrm>
          <a:prstGeom prst="mathPlu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Suburban scene">
            <a:extLst>
              <a:ext uri="{FF2B5EF4-FFF2-40B4-BE49-F238E27FC236}">
                <a16:creationId xmlns:a16="http://schemas.microsoft.com/office/drawing/2014/main" id="{1CBCB103-C7E6-4B8A-97CE-03064D7E4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9873" y="3227354"/>
            <a:ext cx="1206808" cy="120680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0455D26-930D-44CF-84F7-BD2C9CE84B69}"/>
              </a:ext>
            </a:extLst>
          </p:cNvPr>
          <p:cNvSpPr txBox="1"/>
          <p:nvPr/>
        </p:nvSpPr>
        <p:spPr>
          <a:xfrm>
            <a:off x="7115469" y="4334963"/>
            <a:ext cx="2392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New Home Paid in Full </a:t>
            </a:r>
          </a:p>
        </p:txBody>
      </p:sp>
    </p:spTree>
    <p:extLst>
      <p:ext uri="{BB962C8B-B14F-4D97-AF65-F5344CB8AC3E}">
        <p14:creationId xmlns:p14="http://schemas.microsoft.com/office/powerpoint/2010/main" val="3790132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64029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Payoff/ 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Understanding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231C31-802D-42EB-B78B-5AAB731A5526}"/>
              </a:ext>
            </a:extLst>
          </p:cNvPr>
          <p:cNvSpPr txBox="1"/>
          <p:nvPr/>
        </p:nvSpPr>
        <p:spPr>
          <a:xfrm>
            <a:off x="1783829" y="2211877"/>
            <a:ext cx="74300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Does this explanation make sense?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5C1264-7011-4325-A9F8-BCF7611F3255}"/>
              </a:ext>
            </a:extLst>
          </p:cNvPr>
          <p:cNvSpPr txBox="1"/>
          <p:nvPr/>
        </p:nvSpPr>
        <p:spPr>
          <a:xfrm>
            <a:off x="1783829" y="3450376"/>
            <a:ext cx="91579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If Full Mortgage payoff doesn’t fit the budget, would you feel better knowing the family had a paydown program in place?</a:t>
            </a:r>
          </a:p>
        </p:txBody>
      </p:sp>
    </p:spTree>
    <p:extLst>
      <p:ext uri="{BB962C8B-B14F-4D97-AF65-F5344CB8AC3E}">
        <p14:creationId xmlns:p14="http://schemas.microsoft.com/office/powerpoint/2010/main" val="2782097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987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Disability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514696" y="2209464"/>
            <a:ext cx="4100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Optional Riders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3C6DA-4780-4BF4-A0B0-526104223776}"/>
              </a:ext>
            </a:extLst>
          </p:cNvPr>
          <p:cNvSpPr txBox="1"/>
          <p:nvPr/>
        </p:nvSpPr>
        <p:spPr>
          <a:xfrm>
            <a:off x="1388480" y="3716260"/>
            <a:ext cx="99455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This is a benefit that helps offset income loss due to </a:t>
            </a:r>
          </a:p>
          <a:p>
            <a:r>
              <a:rPr lang="en-US" sz="3200" dirty="0"/>
              <a:t>unexpected disability.</a:t>
            </a:r>
          </a:p>
          <a:p>
            <a:r>
              <a:rPr lang="en-US" sz="3200" dirty="0"/>
              <a:t>Would you like to see optional coverage that will pay you a</a:t>
            </a:r>
          </a:p>
          <a:p>
            <a:r>
              <a:rPr lang="en-US" sz="3200" dirty="0"/>
              <a:t>monthly benefit if you are disabled?</a:t>
            </a:r>
          </a:p>
        </p:txBody>
      </p:sp>
    </p:spTree>
    <p:extLst>
      <p:ext uri="{BB962C8B-B14F-4D97-AF65-F5344CB8AC3E}">
        <p14:creationId xmlns:p14="http://schemas.microsoft.com/office/powerpoint/2010/main" val="934623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101693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Critical Illness</a:t>
            </a:r>
            <a:r>
              <a:rPr lang="en-US" sz="3200" dirty="0"/>
              <a:t> – This benefit pays a lump sum from your </a:t>
            </a:r>
          </a:p>
          <a:p>
            <a:r>
              <a:rPr lang="en-US" sz="3200" dirty="0"/>
              <a:t>Death benefit if you </a:t>
            </a:r>
            <a:r>
              <a:rPr lang="en-US" sz="3200" u="sng" dirty="0"/>
              <a:t>survive</a:t>
            </a:r>
            <a:r>
              <a:rPr lang="en-US" sz="3200" dirty="0"/>
              <a:t> a critical illness like heart attack</a:t>
            </a:r>
          </a:p>
          <a:p>
            <a:r>
              <a:rPr lang="en-US" sz="3200" dirty="0"/>
              <a:t>cancer, stroke, ALS or kidney failure.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319825" y="2225159"/>
            <a:ext cx="4100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Optional Riders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307BF-693C-459B-9DFC-018F73F1C489}"/>
              </a:ext>
            </a:extLst>
          </p:cNvPr>
          <p:cNvSpPr txBox="1"/>
          <p:nvPr/>
        </p:nvSpPr>
        <p:spPr>
          <a:xfrm>
            <a:off x="1388480" y="4927650"/>
            <a:ext cx="98742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Would you feel better knowing you could take a lump sum</a:t>
            </a:r>
          </a:p>
          <a:p>
            <a:r>
              <a:rPr lang="en-US" sz="3200" dirty="0"/>
              <a:t>from your death benefit if you survived a critical illness?</a:t>
            </a:r>
          </a:p>
        </p:txBody>
      </p:sp>
    </p:spTree>
    <p:extLst>
      <p:ext uri="{BB962C8B-B14F-4D97-AF65-F5344CB8AC3E}">
        <p14:creationId xmlns:p14="http://schemas.microsoft.com/office/powerpoint/2010/main" val="3885809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105098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Return of Premium $$ </a:t>
            </a:r>
            <a:r>
              <a:rPr lang="en-US" sz="3200" dirty="0"/>
              <a:t>– Upon the end of the term, the return</a:t>
            </a:r>
          </a:p>
          <a:p>
            <a:r>
              <a:rPr lang="en-US" sz="3200" dirty="0"/>
              <a:t> of premium rider refunds your premiums.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829489" y="2241022"/>
            <a:ext cx="3871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Cash back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448DD1-98F5-45DB-8A3D-5B895F2EE44F}"/>
              </a:ext>
            </a:extLst>
          </p:cNvPr>
          <p:cNvSpPr txBox="1"/>
          <p:nvPr/>
        </p:nvSpPr>
        <p:spPr>
          <a:xfrm>
            <a:off x="1388480" y="4317462"/>
            <a:ext cx="97810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This optional investment plan, allows you to invest extra </a:t>
            </a:r>
          </a:p>
          <a:p>
            <a:r>
              <a:rPr lang="en-US" sz="3200" dirty="0"/>
              <a:t>to get back premiums returned if the death benefit was</a:t>
            </a:r>
          </a:p>
          <a:p>
            <a:r>
              <a:rPr lang="en-US" sz="3200" dirty="0"/>
              <a:t>not needed.</a:t>
            </a:r>
          </a:p>
        </p:txBody>
      </p:sp>
    </p:spTree>
    <p:extLst>
      <p:ext uri="{BB962C8B-B14F-4D97-AF65-F5344CB8AC3E}">
        <p14:creationId xmlns:p14="http://schemas.microsoft.com/office/powerpoint/2010/main" val="13868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9C74F1B-46D6-46A3-85AA-76A26194D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D159DB-D9ED-43FC-BA4A-560CB57DAD5F}"/>
              </a:ext>
            </a:extLst>
          </p:cNvPr>
          <p:cNvSpPr/>
          <p:nvPr/>
        </p:nvSpPr>
        <p:spPr>
          <a:xfrm>
            <a:off x="576195" y="273384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Role + Purpose</a:t>
            </a:r>
          </a:p>
          <a:p>
            <a:endParaRPr lang="en-US" sz="9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04873-345A-4B44-A44D-4CF292334A30}"/>
              </a:ext>
            </a:extLst>
          </p:cNvPr>
          <p:cNvSpPr/>
          <p:nvPr/>
        </p:nvSpPr>
        <p:spPr>
          <a:xfrm>
            <a:off x="388307" y="1658870"/>
            <a:ext cx="409601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Role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a state licensed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access to over 40+ carriers at our disposal. The only reason I would choose one over the other are factors like age, health, and mortgage amount.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not obligated to any carrier, so I work for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not the insurance company. 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9E9CE6-5588-466E-9437-1C692A1AADED}"/>
              </a:ext>
            </a:extLst>
          </p:cNvPr>
          <p:cNvSpPr/>
          <p:nvPr/>
        </p:nvSpPr>
        <p:spPr>
          <a:xfrm>
            <a:off x="4759609" y="1689356"/>
            <a:ext cx="332127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Expertise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navigate through the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 and narrow options to the absolute best one for you, based on your health and your budget.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5997F6-94AE-4A7C-B77E-9BF1C1137170}"/>
              </a:ext>
            </a:extLst>
          </p:cNvPr>
          <p:cNvSpPr/>
          <p:nvPr/>
        </p:nvSpPr>
        <p:spPr>
          <a:xfrm>
            <a:off x="8582748" y="1658870"/>
            <a:ext cx="2875630" cy="41242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/>
                <a:cs typeface="Arial"/>
              </a:rPr>
              <a:t>My Purpose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My job is to help find coverage that protects the family and makes sense.</a:t>
            </a:r>
          </a:p>
          <a:p>
            <a:r>
              <a:rPr lang="en-US" sz="2000" u="sng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u="sng" dirty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n-US" sz="2000" u="sng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we find something that we agree makes sense, It’s my job to help you apply for the coverage and see it through the underwriting process.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E41D1-4595-4658-93E7-CC72912726F3}"/>
              </a:ext>
            </a:extLst>
          </p:cNvPr>
          <p:cNvSpPr/>
          <p:nvPr/>
        </p:nvSpPr>
        <p:spPr>
          <a:xfrm>
            <a:off x="733622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AD465-F20F-421F-91AE-1B2960B2C5A2}"/>
              </a:ext>
            </a:extLst>
          </p:cNvPr>
          <p:cNvSpPr/>
          <p:nvPr/>
        </p:nvSpPr>
        <p:spPr>
          <a:xfrm>
            <a:off x="4986187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0EC783-2ECF-4485-BB14-8BD6B2E4E939}"/>
              </a:ext>
            </a:extLst>
          </p:cNvPr>
          <p:cNvSpPr/>
          <p:nvPr/>
        </p:nvSpPr>
        <p:spPr>
          <a:xfrm>
            <a:off x="8784204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B32AB-E399-4DE6-9DDA-EDF2BA8F968D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39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itting, man, table, woman&#10;&#10;Description automatically generated">
            <a:extLst>
              <a:ext uri="{FF2B5EF4-FFF2-40B4-BE49-F238E27FC236}">
                <a16:creationId xmlns:a16="http://schemas.microsoft.com/office/drawing/2014/main" id="{84D2D184-A28B-4E4F-8781-5F2AD538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11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F0B91AC-9330-4E12-81CF-D513562B4D65}"/>
              </a:ext>
            </a:extLst>
          </p:cNvPr>
          <p:cNvSpPr/>
          <p:nvPr/>
        </p:nvSpPr>
        <p:spPr>
          <a:xfrm>
            <a:off x="597251" y="1366897"/>
            <a:ext cx="18534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look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options!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1F9DF-226B-42B2-9A00-AD9B4DEFA8AE}"/>
              </a:ext>
            </a:extLst>
          </p:cNvPr>
          <p:cNvSpPr/>
          <p:nvPr/>
        </p:nvSpPr>
        <p:spPr>
          <a:xfrm>
            <a:off x="4062126" y="1826274"/>
            <a:ext cx="778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Job</a:t>
            </a:r>
          </a:p>
          <a:p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you the protection you need. </a:t>
            </a:r>
          </a:p>
          <a:p>
            <a:pPr>
              <a:buClr>
                <a:schemeClr val="accent1"/>
              </a:buClr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Fits within the budget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BF520C-0923-412B-BE1C-7069AC92E6E4}"/>
              </a:ext>
            </a:extLst>
          </p:cNvPr>
          <p:cNvSpPr/>
          <p:nvPr/>
        </p:nvSpPr>
        <p:spPr>
          <a:xfrm>
            <a:off x="4062126" y="442633"/>
            <a:ext cx="741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Selecting Your Plan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01C92E-C06D-4EAB-A2A5-D8E615957D09}"/>
              </a:ext>
            </a:extLst>
          </p:cNvPr>
          <p:cNvSpPr/>
          <p:nvPr/>
        </p:nvSpPr>
        <p:spPr>
          <a:xfrm>
            <a:off x="4280281" y="1397724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68902E-1475-42EE-B139-C66EB5FF49DB}"/>
              </a:ext>
            </a:extLst>
          </p:cNvPr>
          <p:cNvSpPr txBox="1"/>
          <p:nvPr/>
        </p:nvSpPr>
        <p:spPr>
          <a:xfrm>
            <a:off x="4062126" y="3318989"/>
            <a:ext cx="753262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job </a:t>
            </a:r>
          </a:p>
          <a:p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us know if we need to adjust to fit budget</a:t>
            </a:r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Something is better than nothing, we can always go back and get more coverage later. Now let’s look at your premiums</a:t>
            </a:r>
            <a:endParaRPr lang="en-US" sz="2000" b="1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664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person&#10;&#10;Description automatically generated">
            <a:extLst>
              <a:ext uri="{FF2B5EF4-FFF2-40B4-BE49-F238E27FC236}">
                <a16:creationId xmlns:a16="http://schemas.microsoft.com/office/drawing/2014/main" id="{EE85EB0D-4225-45AA-B861-CEC02739B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3F949-4918-4606-92D5-8289A3235BDA}"/>
              </a:ext>
            </a:extLst>
          </p:cNvPr>
          <p:cNvSpPr/>
          <p:nvPr/>
        </p:nvSpPr>
        <p:spPr>
          <a:xfrm>
            <a:off x="286945" y="2055813"/>
            <a:ext cx="2767641" cy="13255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complete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online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98D152-FABF-4358-8EA5-71BA5D8389BE}"/>
              </a:ext>
            </a:extLst>
          </p:cNvPr>
          <p:cNvSpPr/>
          <p:nvPr/>
        </p:nvSpPr>
        <p:spPr>
          <a:xfrm>
            <a:off x="4178784" y="1452981"/>
            <a:ext cx="741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Online Application</a:t>
            </a:r>
            <a:endParaRPr lang="en-US" sz="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353FD5-6544-4625-830A-2BBC4511602D}"/>
              </a:ext>
            </a:extLst>
          </p:cNvPr>
          <p:cNvSpPr/>
          <p:nvPr/>
        </p:nvSpPr>
        <p:spPr>
          <a:xfrm>
            <a:off x="4280281" y="2219973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430E6-7D40-4625-9735-7A8EF99CBA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78784" y="3219826"/>
            <a:ext cx="6315045" cy="21851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need to know the beneficiaries</a:t>
            </a:r>
          </a:p>
          <a:p>
            <a:pPr marL="0" indent="0">
              <a:buNone/>
            </a:pPr>
            <a:r>
              <a:rPr lang="en-US" sz="2000" dirty="0"/>
              <a:t>Contingent Beneficiaries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see at least 1 form of Identification</a:t>
            </a:r>
          </a:p>
          <a:p>
            <a:pPr marL="0" indent="0">
              <a:buNone/>
            </a:pPr>
            <a:r>
              <a:rPr lang="en-US" sz="2000" dirty="0"/>
              <a:t>Need to know which day of the month you would like to pay. 1</a:t>
            </a:r>
            <a:r>
              <a:rPr lang="en-US" sz="2000" baseline="30000" dirty="0"/>
              <a:t>st</a:t>
            </a:r>
            <a:r>
              <a:rPr lang="en-US" sz="2000" dirty="0"/>
              <a:t> or 15</a:t>
            </a:r>
            <a:r>
              <a:rPr lang="en-US" sz="2000" baseline="30000" dirty="0"/>
              <a:t>th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41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ED11379-77C7-4116-8F51-DF83AA55F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AEA36A-3E19-4CD5-B3C9-E927714BB070}"/>
              </a:ext>
            </a:extLst>
          </p:cNvPr>
          <p:cNvSpPr/>
          <p:nvPr/>
        </p:nvSpPr>
        <p:spPr>
          <a:xfrm>
            <a:off x="838200" y="1320730"/>
            <a:ext cx="91331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Communication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 calls will be from me or the underwriter. If someone else calls you about mortgage protection, give them my number, so you don’t waste your time or theirs.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(Save my number).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fill out any more forms, they will just come back across my desk.</a:t>
            </a:r>
          </a:p>
          <a:p>
            <a:pPr marL="285750" indent="-285750">
              <a:spcAft>
                <a:spcPts val="24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Again, I’m your caseworker. If you have any questions, need to change beneficiaries, or anything you may need, give me a call.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for whatever reason, this doesn’t get approved, that’s okay.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40+ carriers. We’ll get back together and go to plan B.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93D684-7806-4A58-BD4A-E9B8A35A75A7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Congratulations!</a:t>
            </a:r>
            <a:endParaRPr lang="en-US" sz="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5B044-A483-4865-A2F7-3D04362BE525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C11D1F-1812-4DDF-B1C6-303B944A276E}"/>
              </a:ext>
            </a:extLst>
          </p:cNvPr>
          <p:cNvSpPr/>
          <p:nvPr/>
        </p:nvSpPr>
        <p:spPr>
          <a:xfrm>
            <a:off x="933903" y="1933578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05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87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665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9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retirement money protected from market decline?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we can send you information on a way to be sure you will not lose money due to market decline during retirement and still have a guaranteed lifetime income?</a:t>
            </a: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13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9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retirement money protected from market decline?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we can send you information on a way to be sure you will not lose money due to market decline during retirement and still have a guaranteed lifetime income?</a:t>
            </a: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Referrals.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know that may like quotes for Mortgage protection, Life Insurance, Final Expense, Kids College Savings or Debt Free Life?</a:t>
            </a: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3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ird&#10;&#10;Description automatically generated">
            <a:extLst>
              <a:ext uri="{FF2B5EF4-FFF2-40B4-BE49-F238E27FC236}">
                <a16:creationId xmlns:a16="http://schemas.microsoft.com/office/drawing/2014/main" id="{A3A5D3BA-5397-45FF-AACB-154C11A02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76"/>
            <a:ext cx="12192000" cy="7352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ABE2DC-BA5C-40CC-9DE6-347690DCF476}"/>
              </a:ext>
            </a:extLst>
          </p:cNvPr>
          <p:cNvSpPr/>
          <p:nvPr/>
        </p:nvSpPr>
        <p:spPr>
          <a:xfrm>
            <a:off x="3431453" y="2222953"/>
            <a:ext cx="74514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protect against the </a:t>
            </a:r>
            <a:r>
              <a:rPr lang="en-US" sz="24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unexpected</a:t>
            </a:r>
          </a:p>
          <a:p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you looking to protect?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Mortgage protection important to you?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your main concern? 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want the coverage to prevent?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8D847B-F83C-4C30-BB08-7D13CD5A0467}"/>
              </a:ext>
            </a:extLst>
          </p:cNvPr>
          <p:cNvSpPr/>
          <p:nvPr/>
        </p:nvSpPr>
        <p:spPr>
          <a:xfrm>
            <a:off x="3431453" y="301285"/>
            <a:ext cx="7916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What’s Your Why?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EC612F-8FB3-4269-B100-230A177BE1B4}"/>
              </a:ext>
            </a:extLst>
          </p:cNvPr>
          <p:cNvSpPr/>
          <p:nvPr/>
        </p:nvSpPr>
        <p:spPr>
          <a:xfrm>
            <a:off x="3652501" y="1757214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717290E-E95C-43FD-B7D2-8E9AC0CE3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836" y="2763044"/>
            <a:ext cx="1991758" cy="13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7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AAE776-14D1-407D-A18F-93C5CF889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A78BA53-1227-4A11-81B6-1293E86CA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195" y="2051012"/>
            <a:ext cx="11010900" cy="12291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7220C4-F8E7-4816-A4C9-EE3AD3E0BACA}"/>
              </a:ext>
            </a:extLst>
          </p:cNvPr>
          <p:cNvSpPr/>
          <p:nvPr/>
        </p:nvSpPr>
        <p:spPr>
          <a:xfrm>
            <a:off x="576195" y="273384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What We Do</a:t>
            </a:r>
          </a:p>
          <a:p>
            <a:endParaRPr lang="en-US" sz="9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D4B3F-DAE7-469A-A4D6-8CDCD1773777}"/>
              </a:ext>
            </a:extLst>
          </p:cNvPr>
          <p:cNvSpPr txBox="1"/>
          <p:nvPr/>
        </p:nvSpPr>
        <p:spPr>
          <a:xfrm>
            <a:off x="613382" y="1258587"/>
            <a:ext cx="6848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Protecting Life's Journey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E969C88-C678-4778-BAD1-4EC364907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135" y="4208887"/>
            <a:ext cx="4115101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 Free Life – Pays off home loan in 9 years or less no extra expense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Retirement Protection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Acceleration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Indexed Universal life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Savings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5A609FE2-5869-4363-BA17-FBFB753B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935" y="4168252"/>
            <a:ext cx="315809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Protection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Life Policies Term, Universal &amp; Whole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Grow up plans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Accidental Death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Expense &amp; Funeral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1674DF50-60C8-4C86-9F5E-3BC94FC1F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095" y="3650330"/>
            <a:ext cx="15122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hangingPunct="1"/>
            <a:r>
              <a:rPr lang="en-US" altLang="en-US" sz="2000"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Life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FF065A-FE62-47FF-B841-8C31BD003D3F}"/>
              </a:ext>
            </a:extLst>
          </p:cNvPr>
          <p:cNvSpPr/>
          <p:nvPr/>
        </p:nvSpPr>
        <p:spPr>
          <a:xfrm>
            <a:off x="1005694" y="4055350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6462CC56-DB38-4051-92D4-95300ED7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241" y="3650330"/>
            <a:ext cx="21237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hangingPunct="1"/>
            <a:r>
              <a:rPr lang="en-US" altLang="en-US" sz="2000"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Health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47E780BC-F97D-48A5-A585-BAABB8C42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135" y="3400785"/>
            <a:ext cx="33517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fontAlgn="auto" hangingPunct="1"/>
            <a: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Asset Management </a:t>
            </a:r>
            <a:b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&amp; Wealth Strategies</a:t>
            </a:r>
            <a:endParaRPr lang="en-US" sz="5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880F5430-A8C6-4F28-9ACC-D0E0EC83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174" y="4226303"/>
            <a:ext cx="3158090" cy="229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Illness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Supplement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Care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Dental (some states)</a:t>
            </a:r>
          </a:p>
          <a:p>
            <a:pPr defTabSz="914171" eaLnBrk="1" hangingPunct="1"/>
            <a:endParaRPr lang="en-US" altLang="en-US" sz="2799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EDFF9D-FB71-4F82-AAAE-CFD5858F3A4D}"/>
              </a:ext>
            </a:extLst>
          </p:cNvPr>
          <p:cNvSpPr/>
          <p:nvPr/>
        </p:nvSpPr>
        <p:spPr>
          <a:xfrm>
            <a:off x="4806169" y="4066865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6AB3CB-C815-4FB9-8FCD-DD212BABAAF1}"/>
              </a:ext>
            </a:extLst>
          </p:cNvPr>
          <p:cNvSpPr/>
          <p:nvPr/>
        </p:nvSpPr>
        <p:spPr>
          <a:xfrm>
            <a:off x="8107749" y="4070829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B137B9-560F-4548-9FEB-C96E6B63AE58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85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3A59D4-217B-462F-A639-8447E2E975E3}"/>
              </a:ext>
            </a:extLst>
          </p:cNvPr>
          <p:cNvSpPr/>
          <p:nvPr/>
        </p:nvSpPr>
        <p:spPr>
          <a:xfrm>
            <a:off x="974349" y="1871373"/>
            <a:ext cx="97485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Health – Help us find the right plan.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will be 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health exam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Carriers will be able to see any current or past prescriptions or procedures 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plan has 10 health questions with slight variations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always find coverage, but we don’t want to send your application to the wrong carrier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5" y="273384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Information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6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4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96019BE-C28C-481D-934E-4D9DDDAF56E4}"/>
              </a:ext>
            </a:extLst>
          </p:cNvPr>
          <p:cNvSpPr/>
          <p:nvPr/>
        </p:nvSpPr>
        <p:spPr>
          <a:xfrm>
            <a:off x="690154" y="1377765"/>
            <a:ext cx="3062940" cy="31393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Amount?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Equity?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Length of Mortgage?</a:t>
            </a:r>
            <a:br>
              <a:rPr lang="en-US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(15, 20, or 30 years)</a:t>
            </a:r>
            <a:endParaRPr lang="en-US" dirty="0">
              <a:cs typeface="Calibri" panose="020F0502020204030204"/>
            </a:endParaRP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paying anything extra, or sticking to loan term?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5757B8-0843-4939-A845-4FC48198D8C7}"/>
              </a:ext>
            </a:extLst>
          </p:cNvPr>
          <p:cNvGrpSpPr/>
          <p:nvPr/>
        </p:nvGrpSpPr>
        <p:grpSpPr>
          <a:xfrm>
            <a:off x="5841886" y="1377765"/>
            <a:ext cx="3928417" cy="5077619"/>
            <a:chOff x="4170505" y="1521053"/>
            <a:chExt cx="3928417" cy="50776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3A59D4-217B-462F-A639-8447E2E975E3}"/>
                </a:ext>
              </a:extLst>
            </p:cNvPr>
            <p:cNvSpPr/>
            <p:nvPr/>
          </p:nvSpPr>
          <p:spPr>
            <a:xfrm>
              <a:off x="4170505" y="1521053"/>
              <a:ext cx="3928417" cy="3447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dirty="0">
                  <a:solidFill>
                    <a:srgbClr val="4CBEF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Prescription Medications?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Smoker / Non-smoker/Recently quit?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Height &amp; Weight?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Major Surgeries?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Heart or Major Organ Problems?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Blood Pressure?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E98D51-4572-4F9F-8006-3256FA66C80E}"/>
                </a:ext>
              </a:extLst>
            </p:cNvPr>
            <p:cNvSpPr/>
            <p:nvPr/>
          </p:nvSpPr>
          <p:spPr>
            <a:xfrm>
              <a:off x="4170505" y="4884089"/>
              <a:ext cx="3801920" cy="1714583"/>
            </a:xfrm>
            <a:prstGeom prst="rect">
              <a:avLst/>
            </a:prstGeom>
          </p:spPr>
          <p:txBody>
            <a:bodyPr wrap="square" numCol="2">
              <a:noAutofit/>
            </a:bodyPr>
            <a:lstStyle/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Stroke?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Cancer?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Asthma?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Arthritis?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COPD?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Diabetes? Insulin or pills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Disabled?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5" y="273384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Information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47C253-4A1D-476A-BD80-AB62CC4955EA}"/>
              </a:ext>
            </a:extLst>
          </p:cNvPr>
          <p:cNvSpPr/>
          <p:nvPr/>
        </p:nvSpPr>
        <p:spPr>
          <a:xfrm>
            <a:off x="793773" y="1935378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1ADE18-ADB3-4C14-BBBA-A2DE8EB05C53}"/>
              </a:ext>
            </a:extLst>
          </p:cNvPr>
          <p:cNvSpPr/>
          <p:nvPr/>
        </p:nvSpPr>
        <p:spPr>
          <a:xfrm>
            <a:off x="6017286" y="1949946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04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2DD1D-043A-4B02-8110-F0DD8BF45315}"/>
              </a:ext>
            </a:extLst>
          </p:cNvPr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9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2DD1D-043A-4B02-8110-F0DD8BF45315}"/>
              </a:ext>
            </a:extLst>
          </p:cNvPr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B87662-73D0-4474-A304-2BE1359723A0}"/>
              </a:ext>
            </a:extLst>
          </p:cNvPr>
          <p:cNvSpPr txBox="1"/>
          <p:nvPr/>
        </p:nvSpPr>
        <p:spPr>
          <a:xfrm>
            <a:off x="3986271" y="1666963"/>
            <a:ext cx="820572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Full Mortgage Payoff (largest program)</a:t>
            </a:r>
          </a:p>
          <a:p>
            <a:r>
              <a:rPr lang="en-US" sz="2800" dirty="0"/>
              <a:t>Upon death of insured entire loan balance is satisfied. 			           </a:t>
            </a:r>
          </a:p>
          <a:p>
            <a:r>
              <a:rPr lang="en-US" sz="2800" dirty="0"/>
              <a:t>Optional Riders include: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Disability income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Critical Illness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Return of Premium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A74DA7-B354-438F-8972-E12E7275906B}"/>
              </a:ext>
            </a:extLst>
          </p:cNvPr>
          <p:cNvSpPr txBox="1"/>
          <p:nvPr/>
        </p:nvSpPr>
        <p:spPr>
          <a:xfrm>
            <a:off x="3986271" y="1008790"/>
            <a:ext cx="8244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 - Comprehensive</a:t>
            </a:r>
          </a:p>
        </p:txBody>
      </p:sp>
    </p:spTree>
    <p:extLst>
      <p:ext uri="{BB962C8B-B14F-4D97-AF65-F5344CB8AC3E}">
        <p14:creationId xmlns:p14="http://schemas.microsoft.com/office/powerpoint/2010/main" val="1538952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FG Theme">
      <a:dk1>
        <a:srgbClr val="424242"/>
      </a:dk1>
      <a:lt1>
        <a:srgbClr val="FFFFFF"/>
      </a:lt1>
      <a:dk2>
        <a:srgbClr val="424242"/>
      </a:dk2>
      <a:lt2>
        <a:srgbClr val="FFFFFF"/>
      </a:lt2>
      <a:accent1>
        <a:srgbClr val="4CBDF9"/>
      </a:accent1>
      <a:accent2>
        <a:srgbClr val="595959"/>
      </a:accent2>
      <a:accent3>
        <a:srgbClr val="4CBDF9"/>
      </a:accent3>
      <a:accent4>
        <a:srgbClr val="6ECF93"/>
      </a:accent4>
      <a:accent5>
        <a:srgbClr val="595959"/>
      </a:accent5>
      <a:accent6>
        <a:srgbClr val="D8D8D8"/>
      </a:accent6>
      <a:hlink>
        <a:srgbClr val="4CBDF9"/>
      </a:hlink>
      <a:folHlink>
        <a:srgbClr val="6ECF9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B5CFC79A594C46B43DF7A9B64E9EF5" ma:contentTypeVersion="18" ma:contentTypeDescription="Create a new document." ma:contentTypeScope="" ma:versionID="7d260687be13824dcb7b31e74dbc2fb9">
  <xsd:schema xmlns:xsd="http://www.w3.org/2001/XMLSchema" xmlns:xs="http://www.w3.org/2001/XMLSchema" xmlns:p="http://schemas.microsoft.com/office/2006/metadata/properties" xmlns:ns2="633ea2cc-5e1d-48b3-ab53-3f81930c86f4" xmlns:ns3="85011aa9-176b-461a-aa0c-b1b79382bdd9" targetNamespace="http://schemas.microsoft.com/office/2006/metadata/properties" ma:root="true" ma:fieldsID="31dd5a8907055b777bfd1b1d48532b7e" ns2:_="" ns3:_="">
    <xsd:import namespace="633ea2cc-5e1d-48b3-ab53-3f81930c86f4"/>
    <xsd:import namespace="85011aa9-176b-461a-aa0c-b1b79382bdd9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Audience" minOccurs="0"/>
                <xsd:element ref="ns2:Product" minOccurs="0"/>
                <xsd:element ref="ns2:Medium" minOccurs="0"/>
                <xsd:element ref="ns3:SharedWithUser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Details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3ea2cc-5e1d-48b3-ab53-3f81930c86f4" elementFormDefault="qualified">
    <xsd:import namespace="http://schemas.microsoft.com/office/2006/documentManagement/types"/>
    <xsd:import namespace="http://schemas.microsoft.com/office/infopath/2007/PartnerControls"/>
    <xsd:element name="Description0" ma:index="1" nillable="true" ma:displayName="Description" ma:internalName="Description0">
      <xsd:simpleType>
        <xsd:restriction base="dms:Text">
          <xsd:maxLength value="255"/>
        </xsd:restriction>
      </xsd:simpleType>
    </xsd:element>
    <xsd:element name="Audience" ma:index="2" nillable="true" ma:displayName="Audience" ma:internalName="Audience">
      <xsd:simpleType>
        <xsd:union memberTypes="dms:Text">
          <xsd:simpleType>
            <xsd:restriction base="dms:Choice">
              <xsd:enumeration value="Agent"/>
              <xsd:enumeration value="Corporate"/>
              <xsd:enumeration value="Consumer"/>
              <xsd:enumeration value="Native"/>
            </xsd:restriction>
          </xsd:simpleType>
        </xsd:union>
      </xsd:simpleType>
    </xsd:element>
    <xsd:element name="Product" ma:index="3" nillable="true" ma:displayName="Product" ma:internalName="Product">
      <xsd:simpleType>
        <xsd:union memberTypes="dms:Text">
          <xsd:simpleType>
            <xsd:restriction base="dms:Choice">
              <xsd:enumeration value="Mortgage Protection"/>
              <xsd:enumeration value="Life Insurance"/>
              <xsd:enumeration value="Final Expense"/>
              <xsd:enumeration value="Disability"/>
              <xsd:enumeration value="Critical Illness"/>
              <xsd:enumeration value="Retirement"/>
              <xsd:enumeration value="SmartStart"/>
              <xsd:enumeration value="Co-branded"/>
              <xsd:enumeration value="Recruiting"/>
              <xsd:enumeration value="Thrive"/>
              <xsd:enumeration value="Branding/General"/>
            </xsd:restriction>
          </xsd:simpleType>
        </xsd:union>
      </xsd:simpleType>
    </xsd:element>
    <xsd:element name="Medium" ma:index="4" nillable="true" ma:displayName="Medium" ma:internalName="Medium">
      <xsd:simpleType>
        <xsd:union memberTypes="dms:Text">
          <xsd:simpleType>
            <xsd:restriction base="dms:Choice">
              <xsd:enumeration value="Email"/>
              <xsd:enumeration value="Direct Mail"/>
              <xsd:enumeration value="Collateral"/>
              <xsd:enumeration value="Print Ad"/>
              <xsd:enumeration value="Flyer"/>
              <xsd:enumeration value="Online Display Ad"/>
              <xsd:enumeration value="Social Media Asset"/>
              <xsd:enumeration value="Presentation"/>
              <xsd:enumeration value="Native"/>
            </xsd:restriction>
          </xsd:simpleType>
        </xsd:union>
      </xsd:simpleType>
    </xsd:element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11aa9-176b-461a-aa0c-b1b79382bd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5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um xmlns="633ea2cc-5e1d-48b3-ab53-3f81930c86f4" xsi:nil="true"/>
    <Description0 xmlns="633ea2cc-5e1d-48b3-ab53-3f81930c86f4" xsi:nil="true"/>
    <Product xmlns="633ea2cc-5e1d-48b3-ab53-3f81930c86f4" xsi:nil="true"/>
    <Audience xmlns="633ea2cc-5e1d-48b3-ab53-3f81930c86f4" xsi:nil="true"/>
  </documentManagement>
</p:properties>
</file>

<file path=customXml/itemProps1.xml><?xml version="1.0" encoding="utf-8"?>
<ds:datastoreItem xmlns:ds="http://schemas.openxmlformats.org/officeDocument/2006/customXml" ds:itemID="{B52BA48D-E220-46E0-A36E-95EC5A4D96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25B346-F852-4630-A822-9B81D7354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3ea2cc-5e1d-48b3-ab53-3f81930c86f4"/>
    <ds:schemaRef ds:uri="85011aa9-176b-461a-aa0c-b1b79382bd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283072-923D-4D24-BB44-AD660A78C084}">
  <ds:schemaRefs>
    <ds:schemaRef ds:uri="http://schemas.microsoft.com/office/infopath/2007/PartnerControls"/>
    <ds:schemaRef ds:uri="http://purl.org/dc/terms/"/>
    <ds:schemaRef ds:uri="http://purl.org/dc/dcmitype/"/>
    <ds:schemaRef ds:uri="633ea2cc-5e1d-48b3-ab53-3f81930c86f4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85011aa9-176b-461a-aa0c-b1b79382bdd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4306</TotalTime>
  <Words>1727</Words>
  <Application>Microsoft Office PowerPoint</Application>
  <PresentationFormat>Widescreen</PresentationFormat>
  <Paragraphs>331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Aharoni</vt:lpstr>
      <vt:lpstr>Arial</vt:lpstr>
      <vt:lpstr>Arial Black</vt:lpstr>
      <vt:lpstr>Calibri</vt:lpstr>
      <vt:lpstr>Lato Light</vt:lpstr>
      <vt:lpstr>Montserrat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Garifo</dc:creator>
  <cp:lastModifiedBy>Scott Summers</cp:lastModifiedBy>
  <cp:revision>136</cp:revision>
  <dcterms:created xsi:type="dcterms:W3CDTF">2020-03-17T18:10:53Z</dcterms:created>
  <dcterms:modified xsi:type="dcterms:W3CDTF">2020-07-19T17:22:15Z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0x01010055B5CFC79A594C46B43DF7A9B64E9EF5</vt:lpwstr>
  </property>
</Properties>
</file>