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ink/ink1.xml" ContentType="application/inkml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ink/ink2.xml" ContentType="application/inkml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ink/ink3.xml" ContentType="application/inkml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ink/ink4.xml" ContentType="application/inkml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ink/ink5.xml" ContentType="application/inkml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ink/ink6.xml" ContentType="application/inkml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ink/ink7.xml" ContentType="application/inkml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ink/ink8.xml" ContentType="application/inkml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ink/ink9.xml" ContentType="application/inkml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ink/ink10.xml" ContentType="application/inkml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ink/ink11.xml" ContentType="application/inkml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ink/ink12.xml" ContentType="application/inkml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ink/ink13.xml" ContentType="application/inkml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ink/ink14.xml" ContentType="application/inkml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ink/ink15.xml" ContentType="application/inkml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ink/ink16.xml" ContentType="application/inkml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ink/ink17.xml" ContentType="application/inkml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ink/ink18.xml" ContentType="application/inkml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ink/ink19.xml" ContentType="application/inkml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ink/ink20.xml" ContentType="application/inkml+xml"/>
  <Override PartName="/ppt/ink/ink21.xml" ContentType="application/inkml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ink/ink22.xml" ContentType="application/inkml+xml"/>
  <Override PartName="/ppt/ink/ink23.xml" ContentType="application/inkml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8" r:id="rId3"/>
    <p:sldId id="259" r:id="rId4"/>
    <p:sldId id="262" r:id="rId5"/>
    <p:sldId id="263" r:id="rId6"/>
    <p:sldId id="264" r:id="rId7"/>
    <p:sldId id="265" r:id="rId8"/>
    <p:sldId id="261" r:id="rId9"/>
    <p:sldId id="260" r:id="rId10"/>
    <p:sldId id="273" r:id="rId11"/>
    <p:sldId id="278" r:id="rId12"/>
    <p:sldId id="277" r:id="rId13"/>
    <p:sldId id="276" r:id="rId14"/>
    <p:sldId id="275" r:id="rId15"/>
    <p:sldId id="268" r:id="rId16"/>
    <p:sldId id="272" r:id="rId17"/>
    <p:sldId id="279" r:id="rId18"/>
    <p:sldId id="271" r:id="rId19"/>
    <p:sldId id="270" r:id="rId20"/>
    <p:sldId id="280" r:id="rId21"/>
    <p:sldId id="269" r:id="rId22"/>
    <p:sldId id="266" r:id="rId23"/>
    <p:sldId id="267" r:id="rId24"/>
    <p:sldId id="286" r:id="rId25"/>
    <p:sldId id="282" r:id="rId26"/>
    <p:sldId id="283" r:id="rId27"/>
    <p:sldId id="284" r:id="rId28"/>
    <p:sldId id="281" r:id="rId29"/>
    <p:sldId id="287" r:id="rId30"/>
    <p:sldId id="28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chemeClr val="bg1"/>
                </a:solidFill>
              </a:rPr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Stock Market </a:t>
            </a:r>
          </a:p>
        </c:rich>
      </c:tx>
      <c:layout>
        <c:manualLayout>
          <c:xMode val="edge"/>
          <c:yMode val="edge"/>
          <c:x val="0.42844906310049613"/>
          <c:y val="8.1495105903109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4.3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2</c:v>
                </c:pt>
                <c:pt idx="5">
                  <c:v>6</c:v>
                </c:pt>
                <c:pt idx="6">
                  <c:v>4</c:v>
                </c:pt>
                <c:pt idx="7">
                  <c:v>12</c:v>
                </c:pt>
                <c:pt idx="8">
                  <c:v>6</c:v>
                </c:pt>
                <c:pt idx="9">
                  <c:v>2</c:v>
                </c:pt>
                <c:pt idx="10">
                  <c:v>7</c:v>
                </c:pt>
                <c:pt idx="11">
                  <c:v>6</c:v>
                </c:pt>
                <c:pt idx="12">
                  <c:v>8</c:v>
                </c:pt>
                <c:pt idx="13">
                  <c:v>2</c:v>
                </c:pt>
                <c:pt idx="14">
                  <c:v>10</c:v>
                </c:pt>
                <c:pt idx="15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B5-4DF1-AA29-A46E5C0F41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B5-4DF1-AA29-A46E5C0F41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  <c:pt idx="7">
                  <c:v>Category 8</c:v>
                </c:pt>
                <c:pt idx="8">
                  <c:v>Category 9</c:v>
                </c:pt>
                <c:pt idx="9">
                  <c:v>Category 10</c:v>
                </c:pt>
                <c:pt idx="10">
                  <c:v>Category 11</c:v>
                </c:pt>
                <c:pt idx="11">
                  <c:v>Category 12</c:v>
                </c:pt>
                <c:pt idx="12">
                  <c:v>category 13</c:v>
                </c:pt>
                <c:pt idx="13">
                  <c:v>Category 14</c:v>
                </c:pt>
                <c:pt idx="14">
                  <c:v>Category 15</c:v>
                </c:pt>
                <c:pt idx="15">
                  <c:v>Category 16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B5-4DF1-AA29-A46E5C0F4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4755880"/>
        <c:axId val="454758832"/>
      </c:lineChart>
      <c:catAx>
        <c:axId val="454755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8832"/>
        <c:crosses val="autoZero"/>
        <c:auto val="1"/>
        <c:lblAlgn val="ctr"/>
        <c:lblOffset val="100"/>
        <c:noMultiLvlLbl val="0"/>
      </c:catAx>
      <c:valAx>
        <c:axId val="4547588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2:07:04.3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2005 1201,'-97'43,"-167"82,220-101,2 2,1 2,-72 63,32-11,4 3,3 3,4 4,4 3,-54 101,75-110,3 2,5 2,3 1,4 2,4 1,-19 133,29-98,6 1,5 1,6-1,22 163,-12-211,4-1,3-1,4-1,3 0,4-2,2-1,4-2,45 70,-50-98,3-2,1-1,2-2,2-1,1-2,1-2,3-1,0-3,2-1,1-2,1-3,2-1,0-3,1-2,1-1,0-4,1-1,1-3,-1-2,79 1,-39-10,0-5,0-3,0-4,-2-4,0-4,-1-4,-2-4,0-4,-3-3,-1-4,-2-4,-2-3,-2-3,87-77,-8-7,-7-7,138-169,-206 209,-4-2,-5-4,-4-3,75-171,99-311,-202 475,-4-2,-6-2,15-137,-39 207,-4-1,-1 0,-3 1,-2-1,-2 1,-3 0,-2 1,-2 0,-28-70,-24-38,-165-290,188 384,-3 2,-2 2,-97-96,65 83,-4 4,-100-66,144 111,-1 2,-1 2,-1 2,0 2,-1 1,-1 2,-1 2,1 3,-2 1,1 2,-1 2,0 2,0 2,-70 10,38 2,0 3,1 4,1 4,1 2,1 4,2 3,-112 68,36-7,-168 142,-112 139,208-167,-287 348,405-425,6 4,6 4,6 4,-90 209,144-273,4 1,4 1,3 1,-10 91,21-106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2:07:04.3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2005 1201,'-97'43,"-167"82,220-101,2 2,1 2,-72 63,32-11,4 3,3 3,4 4,4 3,-54 101,75-110,3 2,5 2,3 1,4 2,4 1,-19 133,29-98,6 1,5 1,6-1,22 163,-12-211,4-1,3-1,4-1,3 0,4-2,2-1,4-2,45 70,-50-98,3-2,1-1,2-2,2-1,1-2,1-2,3-1,0-3,2-1,1-2,1-3,2-1,0-3,1-2,1-1,0-4,1-1,1-3,-1-2,79 1,-39-10,0-5,0-3,0-4,-2-4,0-4,-1-4,-2-4,0-4,-3-3,-1-4,-2-4,-2-3,-2-3,87-77,-8-7,-7-7,138-169,-206 209,-4-2,-5-4,-4-3,75-171,99-311,-202 475,-4-2,-6-2,15-137,-39 207,-4-1,-1 0,-3 1,-2-1,-2 1,-3 0,-2 1,-2 0,-28-70,-24-38,-165-290,188 384,-3 2,-2 2,-97-96,65 83,-4 4,-100-66,144 111,-1 2,-1 2,-1 2,0 2,-1 1,-1 2,-1 2,1 3,-2 1,1 2,-1 2,0 2,0 2,-70 10,38 2,0 3,1 4,1 4,1 2,1 4,2 3,-112 68,36-7,-168 142,-112 139,208-167,-287 348,405-425,6 4,6 4,6 4,-90 209,144-273,4 1,4 1,3 1,-10 91,21-106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2:07:04.3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2005 1201,'-97'43,"-167"82,220-101,2 2,1 2,-72 63,32-11,4 3,3 3,4 4,4 3,-54 101,75-110,3 2,5 2,3 1,4 2,4 1,-19 133,29-98,6 1,5 1,6-1,22 163,-12-211,4-1,3-1,4-1,3 0,4-2,2-1,4-2,45 70,-50-98,3-2,1-1,2-2,2-1,1-2,1-2,3-1,0-3,2-1,1-2,1-3,2-1,0-3,1-2,1-1,0-4,1-1,1-3,-1-2,79 1,-39-10,0-5,0-3,0-4,-2-4,0-4,-1-4,-2-4,0-4,-3-3,-1-4,-2-4,-2-3,-2-3,87-77,-8-7,-7-7,138-169,-206 209,-4-2,-5-4,-4-3,75-171,99-311,-202 475,-4-2,-6-2,15-137,-39 207,-4-1,-1 0,-3 1,-2-1,-2 1,-3 0,-2 1,-2 0,-28-70,-24-38,-165-290,188 384,-3 2,-2 2,-97-96,65 83,-4 4,-100-66,144 111,-1 2,-1 2,-1 2,0 2,-1 1,-1 2,-1 2,1 3,-2 1,1 2,-1 2,0 2,0 2,-70 10,38 2,0 3,1 4,1 4,1 2,1 4,2 3,-112 68,36-7,-168 142,-112 139,208-167,-287 348,405-425,6 4,6 4,6 4,-90 209,144-273,4 1,4 1,3 1,-10 91,21-106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2:51:51.45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2080 2465,'-8'13,"-331"503,245-383,6 4,5 4,-116 273,98-153,-115 466,84 28,83-432,-106 814,32 7,7-66,-42 198,9 4,110-566,23-347,2 1212,64-927,32-4,-76-601,116 565,44-10,-142-519,17 55,70 159,-85-241,2-1,2-2,2-1,3-1,61 68,230 210,-276-284,3-2,2-3,1-2,110 56,-151-88,0 0,0 0,0-2,0 0,1-1,0 0,-1-1,1-1,0 0,0-2,0 0,0 0,0-1,-1-1,1-1,-1 0,0-1,0-1,0 0,25-16,8-6,-2-2,-1-2,-2-1,-1-3,-1-2,-3-1,41-52,211-332,-190 266,484-817,-422 659,148-404,-48-81,-33-13,-175 614,144-579,104-876,-203 604,-48-4,-28 514,-58-3803,-134 3046,132 1131,-7 2,-7 1,-8 4,-78-154,-70-155,-97-195,219 518,-157-205,193 287,-109-111,124 142,-2 1,-1 3,-1 1,-70-38,94 58,-1 1,1 0,-1 1,0 1,0 0,0 1,-1 1,1 0,-1 1,1 1,-1 0,1 1,-1 1,-20 5,13-1,-1 2,1 1,1 1,-1 1,2 1,-1 0,2 2,-25 21,-29 30,3 3,3 3,3 3,4 3,-86 139,25-1,-97 235,174-347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2:52:11.32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7728 1440,'-220'-183,"-171"-135,273 231,-182-102,121 101,-237-79,404 162,-127-42,-188-38,-154-4,313 61,-831-104,670 110,-352 23,513 13,0 7,1 7,2 8,-279 98,-347 179,36 75,732-374,1 0,0 2,1 0,1 2,1 0,0 1,1 0,1 2,2 0,0 1,0 0,2 2,1-1,1 1,2 1,0 0,1 0,1 1,-4 36,9-39,1 1,1-1,1 0,1 0,1 0,1 0,1 0,1-1,1 1,1-1,0-1,2 0,1 0,0-1,2 0,0-1,17 18,5 3,2-2,1-1,2-2,1-2,2-2,68 38,-7-14,1-6,196 64,234 31,-142-63,778 56,409-107,-1186-44,-2-17,551-114,-667 90,299-64,-6-31,-320 76,255-87,-458 143,84-44,-116 54,-1 0,0-1,-1 0,0-1,-1 0,0-1,0 0,-1-1,-1 0,12-18,-19 24,0-1,0 1,0 0,-1 0,0-1,0 1,-1-1,0 1,0-1,0 1,-1-1,0 1,0 0,-1-1,1 1,-2 0,1 0,0 0,-1 0,-6-9,-3-4,0 0,-2 0,0 1,-26-25,3 9,-2 2,-1 2,-2 1,-55-29,-190-79,276 132,-132-54,-264-71,-164 13,-152 47,6 62,580 10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2:52:22.96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2:52:23.67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2:52:24.02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2:55:45.55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0 370,'2'6,"-1"0,1-1,0 1,1 0,-1-1,1 1,5 7,2 5,-1-1,0 4,2 1,1-2,0 0,22 27,-31-43,1 0,-1-1,1 1,0-1,0 1,0-1,1-1,-1 1,1 0,-1-1,1 0,0 0,0 0,0-1,0 0,0 0,0 0,0 0,0-1,0 0,1 0,-1 0,0-1,0 0,0 0,6-2,-2 0,-1-1,-1 0,1-1,0 0,-1 0,0 0,0-1,-1 0,0 0,0-1,6-8,10-15,24-43,-28 43,16-30,-16 28,36-49,-46 71,1 0,0 0,0 1,1 1,1-1,-1 2,1-1,16-7,-18 10,0-1,0 0,0 0,-1-1,0 0,0 0,-1-1,0 0,8-12,10-10,-21 25,1 0,1 0,-1 1,1-1,-1 1,1 1,0-1,11-3,15-5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2:55:49.37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0 110,'1'7,"0"-1,0 1,1 0,0 0,0-1,0 1,1-1,0 1,0-1,1 0,-1 0,1-1,1 1,-1-1,1 0,0 0,0 0,7 4,-3 0,1 0,-1 1,-1 0,10 14,-9-8,-3-4,0-1,1 1,1-1,17 19,-24-29,0 0,0 0,0 0,1 0,-1 0,0 0,1 0,-1 0,1-1,-1 1,0-1,1 1,0-1,-1 0,1 1,-1-1,1 0,-1 0,1 0,1 0,-1-1,0 0,0 0,0 0,0 0,0-1,0 1,0-1,-1 1,1-1,-1 1,1-1,-1 0,1 0,-1 0,0 0,0 0,0 0,1-3,21-46,-9 16,3 1,20-33,-31 58,0 0,1 0,0 1,1 0,-1 0,1 0,1 1,0 1,0 0,0 0,17-8,8-1,0 2,1 2,1 1,0 1,0 3,48-4,-40 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1-14T01:09:59.401"/>
    </inkml:context>
    <inkml:brush xml:id="br0">
      <inkml:brushProperty name="width" value="0.05" units="cm"/>
      <inkml:brushProperty name="height" value="0.05" units="cm"/>
      <inkml:brushProperty name="color" value="#F6630D"/>
      <inkml:brushProperty name="ignorePressure" value="1"/>
    </inkml:brush>
  </inkml:definitions>
  <inkml:trace contextRef="#ctx0" brushRef="#br0">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68F5C-917B-461C-80BE-75DFD456C4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4763CE-9653-41E4-BC06-686549D12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687C1-FC53-4E54-B0F3-BA82370C4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35DF-38C2-483B-9EF8-654B82195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3FA4A-250B-4099-BA16-E296E2A20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705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F89D2-3FF7-45C8-A354-D9AAB3EA7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73EC2D-D5CA-4246-96C4-B9175FA7B7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F834A-A063-4056-A43C-946772C6C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D9B5A-7755-4139-8234-C40F361D1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82090-E7BB-4CB0-9596-F76129CAE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82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F44F4A-F50C-4FB3-B58E-B4176B935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66799E-21E8-417E-A4DE-25485A068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2757C-E9D8-4614-8C1F-BF561B516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F51EA-190F-4C17-B94B-DE7F9950C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B668E-F036-4330-BF1E-84C81376D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99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F808-2CA7-4FAA-9E19-EDC953259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BFCCB-2E63-4797-BC22-C8ECBFE29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EEB30-4499-4CD6-81B0-9554B6D9C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4C4B3-7B3A-47D4-BFC8-C3649DC6F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3235B-9F83-4EFD-8B4B-595391721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992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31A0B-6DDB-4327-B7BD-367F1DBCD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AD32E-7DF8-49A6-988D-69C9DAE9D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5EDC58-875B-4DDF-9D7F-2BDD4C293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564C9-957F-405A-B9AA-02984AFD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14FDD-2342-44E6-86A9-6F5D5C15F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2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68E7E-3FEF-49CE-805C-8677308E9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AC183-C0DE-497B-BE7F-A3546F149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E5CAA2-8387-4935-85D5-FEA74F26C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0AA3BD-4AD1-4B1F-AE39-E2E0C58D9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68D529-1EC0-4BCF-8DFE-71DB22E2E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07A3A5-A994-4DCC-BFCC-D61836331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51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D1193-B085-40BA-B391-A90CAFC03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365647-DEA2-4435-AFE9-AC1BADA05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58EFB-721D-4406-804F-97EF3EB8D9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053FE7-AA4E-4009-B047-EA96C7FBD7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B8BA35-E947-471F-AADF-26B583FBB2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45856C-C2D5-4A94-AFC4-BCDFB5228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2B7271-17FD-41A6-8963-B02322232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809672-FDA2-4F77-A0A8-CF51FCF8C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239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18191-9E06-4BCF-9F7B-003A62D55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9BD5D2-E862-41D5-A7E0-5946E6697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52C9BD-72A5-4E78-999A-6C3A28F2F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D6736E-68E9-4A95-A753-ADA8390C0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41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529104-E27D-41E3-957A-E1BA04D0E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C8D2C2-6A92-40A0-9F94-FD685C53B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311004-4EB8-4D5C-89C5-69D3580C2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17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41EBE-9C10-4D07-8D25-22C02706B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35F19-9EAC-4605-9BAB-56D5EF6F8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6FE0C9-26A8-4B86-BDFE-8CBEEFB6E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C1DD93-8938-44B4-85D8-B3F2DD442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34CD7-0B97-4A66-9961-7BD00058A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DFF30B-012C-42AB-8683-3AE19857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DE1E7-0410-48C7-A19B-3B40A96F6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2324CB-B8D0-40E8-9BD2-03DAEC08BA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0BB8AA-4329-4D3D-868C-E3C3FA0EE6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CAFD97-7F61-43B8-8681-B69377E2C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C0089-2A11-46E1-B068-D524D8777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645C2F-7633-4C1C-B397-BC92B010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981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AE0E2A-1888-4A92-94CC-60F597057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CDFAA-CED1-49E7-84DE-BAE099E2E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A0C64-B094-4B04-91D7-25088D7EB7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F70F1-A788-40BC-8374-4800F4CA3A31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85550-E6E0-4894-AC16-DDBEFE601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46D4E-856E-4A9E-8168-CC800A310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C732F-EE45-47F1-84C5-54C8C0DE2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07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0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ustomXml" Target="../ink/ink2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ustomXml" Target="../ink/ink23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4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ustomXml" Target="../ink/ink25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ustomXml" Target="../ink/ink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ustomXml" Target="../ink/ink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1.xml"/><Relationship Id="rId3" Type="http://schemas.openxmlformats.org/officeDocument/2006/relationships/image" Target="../media/image2.emf"/><Relationship Id="rId7" Type="http://schemas.openxmlformats.org/officeDocument/2006/relationships/customXml" Target="../ink/ink30.xml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9.xml"/><Relationship Id="rId11" Type="http://schemas.openxmlformats.org/officeDocument/2006/relationships/image" Target="../media/image10.png"/><Relationship Id="rId5" Type="http://schemas.openxmlformats.org/officeDocument/2006/relationships/image" Target="../media/image8.png"/><Relationship Id="rId10" Type="http://schemas.openxmlformats.org/officeDocument/2006/relationships/customXml" Target="../ink/ink32.xml"/><Relationship Id="rId4" Type="http://schemas.openxmlformats.org/officeDocument/2006/relationships/customXml" Target="../ink/ink28.xml"/><Relationship Id="rId9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86D67-0313-4F46-AEE6-D7F8DBD8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9511" cy="1325563"/>
          </a:xfrm>
        </p:spPr>
        <p:txBody>
          <a:bodyPr/>
          <a:lstStyle/>
          <a:p>
            <a:r>
              <a:rPr lang="en-US" dirty="0"/>
              <a:t>Smart Start Program – Indexed College Savings</a:t>
            </a:r>
          </a:p>
        </p:txBody>
      </p:sp>
      <p:pic>
        <p:nvPicPr>
          <p:cNvPr id="5" name="Content Placeholder 4" descr="A picture containing sky&#10;&#10;Description automatically generated">
            <a:extLst>
              <a:ext uri="{FF2B5EF4-FFF2-40B4-BE49-F238E27FC236}">
                <a16:creationId xmlns:a16="http://schemas.microsoft.com/office/drawing/2014/main" id="{9F1A2A1A-621A-49DC-ADAE-D10E5B1A0F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0" y="1919288"/>
            <a:ext cx="6882569" cy="3905052"/>
          </a:xfrm>
        </p:spPr>
      </p:pic>
    </p:spTree>
    <p:extLst>
      <p:ext uri="{BB962C8B-B14F-4D97-AF65-F5344CB8AC3E}">
        <p14:creationId xmlns:p14="http://schemas.microsoft.com/office/powerpoint/2010/main" val="3124341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C23B7B3-71BE-4AA9-AA15-FE81F246AE3F}"/>
              </a:ext>
            </a:extLst>
          </p:cNvPr>
          <p:cNvSpPr txBox="1"/>
          <p:nvPr/>
        </p:nvSpPr>
        <p:spPr>
          <a:xfrm>
            <a:off x="2762250" y="4833257"/>
            <a:ext cx="21761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Positive Market Gain </a:t>
            </a:r>
          </a:p>
          <a:p>
            <a:r>
              <a:rPr lang="en-US" dirty="0"/>
              <a:t>Account Increase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EC72DF0-0026-46E8-824E-22033CF75F40}"/>
              </a:ext>
            </a:extLst>
          </p:cNvPr>
          <p:cNvCxnSpPr/>
          <p:nvPr/>
        </p:nvCxnSpPr>
        <p:spPr>
          <a:xfrm flipH="1">
            <a:off x="2019300" y="4572000"/>
            <a:ext cx="933450" cy="261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117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A912463-39B1-4A84-9E2D-3C1DD67E996D}"/>
              </a:ext>
            </a:extLst>
          </p:cNvPr>
          <p:cNvSpPr txBox="1"/>
          <p:nvPr/>
        </p:nvSpPr>
        <p:spPr>
          <a:xfrm>
            <a:off x="900501" y="3796449"/>
            <a:ext cx="2564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Market Decrease 0% Loss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029338-8AF3-43CC-8423-64B07359C5D8}"/>
              </a:ext>
            </a:extLst>
          </p:cNvPr>
          <p:cNvCxnSpPr>
            <a:cxnSpLocks/>
          </p:cNvCxnSpPr>
          <p:nvPr/>
        </p:nvCxnSpPr>
        <p:spPr>
          <a:xfrm>
            <a:off x="1544410" y="4307102"/>
            <a:ext cx="481693" cy="444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6083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2842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CC3960-755D-4706-869E-EB17D19BFA70}"/>
              </a:ext>
            </a:extLst>
          </p:cNvPr>
          <p:cNvCxnSpPr>
            <a:cxnSpLocks/>
          </p:cNvCxnSpPr>
          <p:nvPr/>
        </p:nvCxnSpPr>
        <p:spPr>
          <a:xfrm flipH="1">
            <a:off x="2960916" y="4368800"/>
            <a:ext cx="12627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167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CC3960-755D-4706-869E-EB17D19BFA70}"/>
              </a:ext>
            </a:extLst>
          </p:cNvPr>
          <p:cNvCxnSpPr>
            <a:cxnSpLocks/>
          </p:cNvCxnSpPr>
          <p:nvPr/>
        </p:nvCxnSpPr>
        <p:spPr>
          <a:xfrm flipH="1">
            <a:off x="2960916" y="4368800"/>
            <a:ext cx="12627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B65DEF9-9FF3-4D58-B591-AEC691AD7071}"/>
              </a:ext>
            </a:extLst>
          </p:cNvPr>
          <p:cNvCxnSpPr>
            <a:cxnSpLocks/>
          </p:cNvCxnSpPr>
          <p:nvPr/>
        </p:nvCxnSpPr>
        <p:spPr>
          <a:xfrm>
            <a:off x="4223657" y="4093029"/>
            <a:ext cx="0" cy="2757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744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CC3960-755D-4706-869E-EB17D19BFA70}"/>
              </a:ext>
            </a:extLst>
          </p:cNvPr>
          <p:cNvCxnSpPr>
            <a:cxnSpLocks/>
          </p:cNvCxnSpPr>
          <p:nvPr/>
        </p:nvCxnSpPr>
        <p:spPr>
          <a:xfrm flipH="1">
            <a:off x="2960916" y="4368800"/>
            <a:ext cx="12627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B65DEF9-9FF3-4D58-B591-AEC691AD7071}"/>
              </a:ext>
            </a:extLst>
          </p:cNvPr>
          <p:cNvCxnSpPr>
            <a:cxnSpLocks/>
          </p:cNvCxnSpPr>
          <p:nvPr/>
        </p:nvCxnSpPr>
        <p:spPr>
          <a:xfrm>
            <a:off x="4223657" y="4093029"/>
            <a:ext cx="0" cy="2757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FE346CD-D3FA-4332-98E5-75E681EF58E6}"/>
              </a:ext>
            </a:extLst>
          </p:cNvPr>
          <p:cNvCxnSpPr/>
          <p:nvPr/>
        </p:nvCxnSpPr>
        <p:spPr>
          <a:xfrm flipH="1">
            <a:off x="4223657" y="4093029"/>
            <a:ext cx="812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032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CC3960-755D-4706-869E-EB17D19BFA70}"/>
              </a:ext>
            </a:extLst>
          </p:cNvPr>
          <p:cNvCxnSpPr>
            <a:cxnSpLocks/>
          </p:cNvCxnSpPr>
          <p:nvPr/>
        </p:nvCxnSpPr>
        <p:spPr>
          <a:xfrm flipH="1">
            <a:off x="2960916" y="4368800"/>
            <a:ext cx="12627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B65DEF9-9FF3-4D58-B591-AEC691AD7071}"/>
              </a:ext>
            </a:extLst>
          </p:cNvPr>
          <p:cNvCxnSpPr>
            <a:cxnSpLocks/>
          </p:cNvCxnSpPr>
          <p:nvPr/>
        </p:nvCxnSpPr>
        <p:spPr>
          <a:xfrm>
            <a:off x="4223657" y="4093029"/>
            <a:ext cx="0" cy="2757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FE346CD-D3FA-4332-98E5-75E681EF58E6}"/>
              </a:ext>
            </a:extLst>
          </p:cNvPr>
          <p:cNvCxnSpPr/>
          <p:nvPr/>
        </p:nvCxnSpPr>
        <p:spPr>
          <a:xfrm flipH="1">
            <a:off x="4223657" y="4093029"/>
            <a:ext cx="812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A15D3B3-0595-44D5-AC35-4F268EA6858D}"/>
              </a:ext>
            </a:extLst>
          </p:cNvPr>
          <p:cNvCxnSpPr>
            <a:cxnSpLocks/>
          </p:cNvCxnSpPr>
          <p:nvPr/>
        </p:nvCxnSpPr>
        <p:spPr>
          <a:xfrm flipV="1">
            <a:off x="5036457" y="3352799"/>
            <a:ext cx="0" cy="7402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040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CC3960-755D-4706-869E-EB17D19BFA70}"/>
              </a:ext>
            </a:extLst>
          </p:cNvPr>
          <p:cNvCxnSpPr>
            <a:cxnSpLocks/>
          </p:cNvCxnSpPr>
          <p:nvPr/>
        </p:nvCxnSpPr>
        <p:spPr>
          <a:xfrm flipH="1">
            <a:off x="2960916" y="4368800"/>
            <a:ext cx="12627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B65DEF9-9FF3-4D58-B591-AEC691AD7071}"/>
              </a:ext>
            </a:extLst>
          </p:cNvPr>
          <p:cNvCxnSpPr>
            <a:cxnSpLocks/>
          </p:cNvCxnSpPr>
          <p:nvPr/>
        </p:nvCxnSpPr>
        <p:spPr>
          <a:xfrm>
            <a:off x="4223657" y="4093029"/>
            <a:ext cx="0" cy="2757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FE346CD-D3FA-4332-98E5-75E681EF58E6}"/>
              </a:ext>
            </a:extLst>
          </p:cNvPr>
          <p:cNvCxnSpPr/>
          <p:nvPr/>
        </p:nvCxnSpPr>
        <p:spPr>
          <a:xfrm flipH="1">
            <a:off x="4223657" y="4093029"/>
            <a:ext cx="812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A15D3B3-0595-44D5-AC35-4F268EA6858D}"/>
              </a:ext>
            </a:extLst>
          </p:cNvPr>
          <p:cNvCxnSpPr>
            <a:cxnSpLocks/>
          </p:cNvCxnSpPr>
          <p:nvPr/>
        </p:nvCxnSpPr>
        <p:spPr>
          <a:xfrm flipV="1">
            <a:off x="5036457" y="3352799"/>
            <a:ext cx="0" cy="7402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578F492-2F7D-441E-8AE5-15B7C2BB0AAD}"/>
              </a:ext>
            </a:extLst>
          </p:cNvPr>
          <p:cNvCxnSpPr>
            <a:cxnSpLocks/>
          </p:cNvCxnSpPr>
          <p:nvPr/>
        </p:nvCxnSpPr>
        <p:spPr>
          <a:xfrm flipH="1">
            <a:off x="5036458" y="3352799"/>
            <a:ext cx="21771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42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CC3960-755D-4706-869E-EB17D19BFA70}"/>
              </a:ext>
            </a:extLst>
          </p:cNvPr>
          <p:cNvCxnSpPr>
            <a:cxnSpLocks/>
          </p:cNvCxnSpPr>
          <p:nvPr/>
        </p:nvCxnSpPr>
        <p:spPr>
          <a:xfrm flipH="1">
            <a:off x="2960916" y="4368800"/>
            <a:ext cx="12627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B65DEF9-9FF3-4D58-B591-AEC691AD7071}"/>
              </a:ext>
            </a:extLst>
          </p:cNvPr>
          <p:cNvCxnSpPr>
            <a:cxnSpLocks/>
          </p:cNvCxnSpPr>
          <p:nvPr/>
        </p:nvCxnSpPr>
        <p:spPr>
          <a:xfrm>
            <a:off x="4223657" y="4093029"/>
            <a:ext cx="0" cy="2757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FE346CD-D3FA-4332-98E5-75E681EF58E6}"/>
              </a:ext>
            </a:extLst>
          </p:cNvPr>
          <p:cNvCxnSpPr/>
          <p:nvPr/>
        </p:nvCxnSpPr>
        <p:spPr>
          <a:xfrm flipH="1">
            <a:off x="4223657" y="4093029"/>
            <a:ext cx="812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A15D3B3-0595-44D5-AC35-4F268EA6858D}"/>
              </a:ext>
            </a:extLst>
          </p:cNvPr>
          <p:cNvCxnSpPr>
            <a:cxnSpLocks/>
          </p:cNvCxnSpPr>
          <p:nvPr/>
        </p:nvCxnSpPr>
        <p:spPr>
          <a:xfrm flipV="1">
            <a:off x="5036457" y="3352799"/>
            <a:ext cx="0" cy="7402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578F492-2F7D-441E-8AE5-15B7C2BB0AAD}"/>
              </a:ext>
            </a:extLst>
          </p:cNvPr>
          <p:cNvCxnSpPr>
            <a:cxnSpLocks/>
          </p:cNvCxnSpPr>
          <p:nvPr/>
        </p:nvCxnSpPr>
        <p:spPr>
          <a:xfrm flipH="1">
            <a:off x="5036458" y="3352799"/>
            <a:ext cx="21771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EAD2FEF-3263-40D6-A2DF-B006F419E28C}"/>
              </a:ext>
            </a:extLst>
          </p:cNvPr>
          <p:cNvCxnSpPr>
            <a:cxnSpLocks/>
          </p:cNvCxnSpPr>
          <p:nvPr/>
        </p:nvCxnSpPr>
        <p:spPr>
          <a:xfrm>
            <a:off x="7213599" y="3077029"/>
            <a:ext cx="0" cy="2757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101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CC3960-755D-4706-869E-EB17D19BFA70}"/>
              </a:ext>
            </a:extLst>
          </p:cNvPr>
          <p:cNvCxnSpPr>
            <a:cxnSpLocks/>
          </p:cNvCxnSpPr>
          <p:nvPr/>
        </p:nvCxnSpPr>
        <p:spPr>
          <a:xfrm flipH="1">
            <a:off x="2960916" y="4368800"/>
            <a:ext cx="12627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B65DEF9-9FF3-4D58-B591-AEC691AD7071}"/>
              </a:ext>
            </a:extLst>
          </p:cNvPr>
          <p:cNvCxnSpPr>
            <a:cxnSpLocks/>
          </p:cNvCxnSpPr>
          <p:nvPr/>
        </p:nvCxnSpPr>
        <p:spPr>
          <a:xfrm>
            <a:off x="4223657" y="4093029"/>
            <a:ext cx="0" cy="2757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FE346CD-D3FA-4332-98E5-75E681EF58E6}"/>
              </a:ext>
            </a:extLst>
          </p:cNvPr>
          <p:cNvCxnSpPr/>
          <p:nvPr/>
        </p:nvCxnSpPr>
        <p:spPr>
          <a:xfrm flipH="1">
            <a:off x="4223657" y="4093029"/>
            <a:ext cx="812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A15D3B3-0595-44D5-AC35-4F268EA6858D}"/>
              </a:ext>
            </a:extLst>
          </p:cNvPr>
          <p:cNvCxnSpPr>
            <a:cxnSpLocks/>
          </p:cNvCxnSpPr>
          <p:nvPr/>
        </p:nvCxnSpPr>
        <p:spPr>
          <a:xfrm flipV="1">
            <a:off x="5036457" y="3352799"/>
            <a:ext cx="0" cy="7402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578F492-2F7D-441E-8AE5-15B7C2BB0AAD}"/>
              </a:ext>
            </a:extLst>
          </p:cNvPr>
          <p:cNvCxnSpPr>
            <a:cxnSpLocks/>
          </p:cNvCxnSpPr>
          <p:nvPr/>
        </p:nvCxnSpPr>
        <p:spPr>
          <a:xfrm flipH="1">
            <a:off x="5036458" y="3352799"/>
            <a:ext cx="21771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EAD2FEF-3263-40D6-A2DF-B006F419E28C}"/>
              </a:ext>
            </a:extLst>
          </p:cNvPr>
          <p:cNvCxnSpPr>
            <a:cxnSpLocks/>
          </p:cNvCxnSpPr>
          <p:nvPr/>
        </p:nvCxnSpPr>
        <p:spPr>
          <a:xfrm>
            <a:off x="7213599" y="3077029"/>
            <a:ext cx="0" cy="2757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0E32A79-EF9A-4D2D-BC51-FCB0504DC749}"/>
              </a:ext>
            </a:extLst>
          </p:cNvPr>
          <p:cNvCxnSpPr/>
          <p:nvPr/>
        </p:nvCxnSpPr>
        <p:spPr>
          <a:xfrm flipH="1">
            <a:off x="7213599" y="3077029"/>
            <a:ext cx="7547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546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373234"/>
              </p:ext>
            </p:extLst>
          </p:nvPr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914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CC3960-755D-4706-869E-EB17D19BFA70}"/>
              </a:ext>
            </a:extLst>
          </p:cNvPr>
          <p:cNvCxnSpPr>
            <a:cxnSpLocks/>
          </p:cNvCxnSpPr>
          <p:nvPr/>
        </p:nvCxnSpPr>
        <p:spPr>
          <a:xfrm flipH="1">
            <a:off x="2960916" y="4368800"/>
            <a:ext cx="12627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B65DEF9-9FF3-4D58-B591-AEC691AD7071}"/>
              </a:ext>
            </a:extLst>
          </p:cNvPr>
          <p:cNvCxnSpPr>
            <a:cxnSpLocks/>
          </p:cNvCxnSpPr>
          <p:nvPr/>
        </p:nvCxnSpPr>
        <p:spPr>
          <a:xfrm>
            <a:off x="4223657" y="4093029"/>
            <a:ext cx="0" cy="2757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FE346CD-D3FA-4332-98E5-75E681EF58E6}"/>
              </a:ext>
            </a:extLst>
          </p:cNvPr>
          <p:cNvCxnSpPr/>
          <p:nvPr/>
        </p:nvCxnSpPr>
        <p:spPr>
          <a:xfrm flipH="1">
            <a:off x="4223657" y="4093029"/>
            <a:ext cx="812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A15D3B3-0595-44D5-AC35-4F268EA6858D}"/>
              </a:ext>
            </a:extLst>
          </p:cNvPr>
          <p:cNvCxnSpPr>
            <a:cxnSpLocks/>
          </p:cNvCxnSpPr>
          <p:nvPr/>
        </p:nvCxnSpPr>
        <p:spPr>
          <a:xfrm flipV="1">
            <a:off x="5036457" y="3352799"/>
            <a:ext cx="0" cy="7402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578F492-2F7D-441E-8AE5-15B7C2BB0AAD}"/>
              </a:ext>
            </a:extLst>
          </p:cNvPr>
          <p:cNvCxnSpPr>
            <a:cxnSpLocks/>
          </p:cNvCxnSpPr>
          <p:nvPr/>
        </p:nvCxnSpPr>
        <p:spPr>
          <a:xfrm flipH="1">
            <a:off x="5036458" y="3352799"/>
            <a:ext cx="21771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EAD2FEF-3263-40D6-A2DF-B006F419E28C}"/>
              </a:ext>
            </a:extLst>
          </p:cNvPr>
          <p:cNvCxnSpPr>
            <a:cxnSpLocks/>
          </p:cNvCxnSpPr>
          <p:nvPr/>
        </p:nvCxnSpPr>
        <p:spPr>
          <a:xfrm>
            <a:off x="7213599" y="3077029"/>
            <a:ext cx="0" cy="2757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0E32A79-EF9A-4D2D-BC51-FCB0504DC749}"/>
              </a:ext>
            </a:extLst>
          </p:cNvPr>
          <p:cNvCxnSpPr/>
          <p:nvPr/>
        </p:nvCxnSpPr>
        <p:spPr>
          <a:xfrm flipH="1">
            <a:off x="7213599" y="3077029"/>
            <a:ext cx="7547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7D8D469F-5490-4636-93EF-C154F59EEFE3}"/>
              </a:ext>
            </a:extLst>
          </p:cNvPr>
          <p:cNvSpPr txBox="1"/>
          <p:nvPr/>
        </p:nvSpPr>
        <p:spPr>
          <a:xfrm>
            <a:off x="4764728" y="4833257"/>
            <a:ext cx="2238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Indexed Growth</a:t>
            </a:r>
          </a:p>
        </p:txBody>
      </p:sp>
    </p:spTree>
    <p:extLst>
      <p:ext uri="{BB962C8B-B14F-4D97-AF65-F5344CB8AC3E}">
        <p14:creationId xmlns:p14="http://schemas.microsoft.com/office/powerpoint/2010/main" val="4153231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CC3960-755D-4706-869E-EB17D19BFA70}"/>
              </a:ext>
            </a:extLst>
          </p:cNvPr>
          <p:cNvCxnSpPr>
            <a:cxnSpLocks/>
          </p:cNvCxnSpPr>
          <p:nvPr/>
        </p:nvCxnSpPr>
        <p:spPr>
          <a:xfrm flipH="1">
            <a:off x="2960916" y="4368800"/>
            <a:ext cx="12627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B65DEF9-9FF3-4D58-B591-AEC691AD7071}"/>
              </a:ext>
            </a:extLst>
          </p:cNvPr>
          <p:cNvCxnSpPr>
            <a:cxnSpLocks/>
          </p:cNvCxnSpPr>
          <p:nvPr/>
        </p:nvCxnSpPr>
        <p:spPr>
          <a:xfrm>
            <a:off x="4223657" y="4093029"/>
            <a:ext cx="0" cy="2757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FE346CD-D3FA-4332-98E5-75E681EF58E6}"/>
              </a:ext>
            </a:extLst>
          </p:cNvPr>
          <p:cNvCxnSpPr/>
          <p:nvPr/>
        </p:nvCxnSpPr>
        <p:spPr>
          <a:xfrm flipH="1">
            <a:off x="4223657" y="4093029"/>
            <a:ext cx="812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A15D3B3-0595-44D5-AC35-4F268EA6858D}"/>
              </a:ext>
            </a:extLst>
          </p:cNvPr>
          <p:cNvCxnSpPr>
            <a:cxnSpLocks/>
          </p:cNvCxnSpPr>
          <p:nvPr/>
        </p:nvCxnSpPr>
        <p:spPr>
          <a:xfrm flipV="1">
            <a:off x="5036457" y="3352799"/>
            <a:ext cx="0" cy="7402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578F492-2F7D-441E-8AE5-15B7C2BB0AAD}"/>
              </a:ext>
            </a:extLst>
          </p:cNvPr>
          <p:cNvCxnSpPr>
            <a:cxnSpLocks/>
          </p:cNvCxnSpPr>
          <p:nvPr/>
        </p:nvCxnSpPr>
        <p:spPr>
          <a:xfrm flipH="1">
            <a:off x="5036458" y="3352799"/>
            <a:ext cx="21771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EAD2FEF-3263-40D6-A2DF-B006F419E28C}"/>
              </a:ext>
            </a:extLst>
          </p:cNvPr>
          <p:cNvCxnSpPr>
            <a:cxnSpLocks/>
          </p:cNvCxnSpPr>
          <p:nvPr/>
        </p:nvCxnSpPr>
        <p:spPr>
          <a:xfrm>
            <a:off x="7213599" y="3077029"/>
            <a:ext cx="0" cy="2757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0E32A79-EF9A-4D2D-BC51-FCB0504DC749}"/>
              </a:ext>
            </a:extLst>
          </p:cNvPr>
          <p:cNvCxnSpPr/>
          <p:nvPr/>
        </p:nvCxnSpPr>
        <p:spPr>
          <a:xfrm flipH="1">
            <a:off x="7213599" y="3077029"/>
            <a:ext cx="7547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7D8D469F-5490-4636-93EF-C154F59EEFE3}"/>
              </a:ext>
            </a:extLst>
          </p:cNvPr>
          <p:cNvSpPr txBox="1"/>
          <p:nvPr/>
        </p:nvSpPr>
        <p:spPr>
          <a:xfrm>
            <a:off x="4764728" y="4833257"/>
            <a:ext cx="2238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Indexed Growth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4CA5C458-C116-4EB6-9123-9899B2EB2EE8}"/>
                  </a:ext>
                </a:extLst>
              </p14:cNvPr>
              <p14:cNvContentPartPr/>
              <p14:nvPr/>
            </p14:nvContentPartPr>
            <p14:xfrm>
              <a:off x="4618886" y="788994"/>
              <a:ext cx="1707480" cy="18075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4CA5C458-C116-4EB6-9123-9899B2EB2EE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64886" y="680994"/>
                <a:ext cx="1815120" cy="2023200"/>
              </a:xfrm>
              <a:prstGeom prst="rect">
                <a:avLst/>
              </a:prstGeom>
            </p:spPr>
          </p:pic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176C2E77-0D6B-4C22-9C7C-4454F513E11B}"/>
              </a:ext>
            </a:extLst>
          </p:cNvPr>
          <p:cNvSpPr txBox="1"/>
          <p:nvPr/>
        </p:nvSpPr>
        <p:spPr>
          <a:xfrm>
            <a:off x="5234440" y="1574416"/>
            <a:ext cx="873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+20%</a:t>
            </a:r>
          </a:p>
        </p:txBody>
      </p:sp>
    </p:spTree>
    <p:extLst>
      <p:ext uri="{BB962C8B-B14F-4D97-AF65-F5344CB8AC3E}">
        <p14:creationId xmlns:p14="http://schemas.microsoft.com/office/powerpoint/2010/main" val="1694909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6055352"/>
              </p:ext>
            </p:extLst>
          </p:nvPr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CC3960-755D-4706-869E-EB17D19BFA70}"/>
              </a:ext>
            </a:extLst>
          </p:cNvPr>
          <p:cNvCxnSpPr>
            <a:cxnSpLocks/>
          </p:cNvCxnSpPr>
          <p:nvPr/>
        </p:nvCxnSpPr>
        <p:spPr>
          <a:xfrm flipH="1">
            <a:off x="2960916" y="4368800"/>
            <a:ext cx="12627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B65DEF9-9FF3-4D58-B591-AEC691AD7071}"/>
              </a:ext>
            </a:extLst>
          </p:cNvPr>
          <p:cNvCxnSpPr>
            <a:cxnSpLocks/>
          </p:cNvCxnSpPr>
          <p:nvPr/>
        </p:nvCxnSpPr>
        <p:spPr>
          <a:xfrm>
            <a:off x="4223657" y="4093029"/>
            <a:ext cx="0" cy="2757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FE346CD-D3FA-4332-98E5-75E681EF58E6}"/>
              </a:ext>
            </a:extLst>
          </p:cNvPr>
          <p:cNvCxnSpPr/>
          <p:nvPr/>
        </p:nvCxnSpPr>
        <p:spPr>
          <a:xfrm flipH="1">
            <a:off x="4223657" y="4093029"/>
            <a:ext cx="812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A15D3B3-0595-44D5-AC35-4F268EA6858D}"/>
              </a:ext>
            </a:extLst>
          </p:cNvPr>
          <p:cNvCxnSpPr>
            <a:cxnSpLocks/>
          </p:cNvCxnSpPr>
          <p:nvPr/>
        </p:nvCxnSpPr>
        <p:spPr>
          <a:xfrm flipV="1">
            <a:off x="5036457" y="3352799"/>
            <a:ext cx="0" cy="7402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578F492-2F7D-441E-8AE5-15B7C2BB0AAD}"/>
              </a:ext>
            </a:extLst>
          </p:cNvPr>
          <p:cNvCxnSpPr>
            <a:cxnSpLocks/>
          </p:cNvCxnSpPr>
          <p:nvPr/>
        </p:nvCxnSpPr>
        <p:spPr>
          <a:xfrm flipH="1">
            <a:off x="5036458" y="3352799"/>
            <a:ext cx="21771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EAD2FEF-3263-40D6-A2DF-B006F419E28C}"/>
              </a:ext>
            </a:extLst>
          </p:cNvPr>
          <p:cNvCxnSpPr>
            <a:cxnSpLocks/>
          </p:cNvCxnSpPr>
          <p:nvPr/>
        </p:nvCxnSpPr>
        <p:spPr>
          <a:xfrm>
            <a:off x="7213599" y="3077029"/>
            <a:ext cx="0" cy="2757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0E32A79-EF9A-4D2D-BC51-FCB0504DC749}"/>
              </a:ext>
            </a:extLst>
          </p:cNvPr>
          <p:cNvCxnSpPr/>
          <p:nvPr/>
        </p:nvCxnSpPr>
        <p:spPr>
          <a:xfrm flipH="1">
            <a:off x="7213599" y="3077029"/>
            <a:ext cx="7547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7D8D469F-5490-4636-93EF-C154F59EEFE3}"/>
              </a:ext>
            </a:extLst>
          </p:cNvPr>
          <p:cNvSpPr txBox="1"/>
          <p:nvPr/>
        </p:nvSpPr>
        <p:spPr>
          <a:xfrm>
            <a:off x="4764728" y="4833257"/>
            <a:ext cx="2238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Indexed Growth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4CA5C458-C116-4EB6-9123-9899B2EB2EE8}"/>
                  </a:ext>
                </a:extLst>
              </p14:cNvPr>
              <p14:cNvContentPartPr/>
              <p14:nvPr/>
            </p14:nvContentPartPr>
            <p14:xfrm>
              <a:off x="4618886" y="788994"/>
              <a:ext cx="1707480" cy="18075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4CA5C458-C116-4EB6-9123-9899B2EB2EE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64886" y="680994"/>
                <a:ext cx="1815120" cy="2023200"/>
              </a:xfrm>
              <a:prstGeom prst="rect">
                <a:avLst/>
              </a:prstGeom>
            </p:spPr>
          </p:pic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176C2E77-0D6B-4C22-9C7C-4454F513E11B}"/>
              </a:ext>
            </a:extLst>
          </p:cNvPr>
          <p:cNvSpPr txBox="1"/>
          <p:nvPr/>
        </p:nvSpPr>
        <p:spPr>
          <a:xfrm>
            <a:off x="5234440" y="1574416"/>
            <a:ext cx="873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+20%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89FE4BB-BA13-49D7-8713-FF2DA05788E2}"/>
              </a:ext>
            </a:extLst>
          </p:cNvPr>
          <p:cNvCxnSpPr>
            <a:cxnSpLocks/>
          </p:cNvCxnSpPr>
          <p:nvPr/>
        </p:nvCxnSpPr>
        <p:spPr>
          <a:xfrm>
            <a:off x="4630057" y="3556000"/>
            <a:ext cx="74022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853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A9C611-3251-4877-97E5-A1F94AAF96F0}"/>
              </a:ext>
            </a:extLst>
          </p:cNvPr>
          <p:cNvCxnSpPr>
            <a:cxnSpLocks/>
          </p:cNvCxnSpPr>
          <p:nvPr/>
        </p:nvCxnSpPr>
        <p:spPr>
          <a:xfrm flipV="1">
            <a:off x="1785257" y="4833257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52D3A4B-6355-495A-81E3-DDAB193B2F38}"/>
              </a:ext>
            </a:extLst>
          </p:cNvPr>
          <p:cNvCxnSpPr>
            <a:cxnSpLocks/>
          </p:cNvCxnSpPr>
          <p:nvPr/>
        </p:nvCxnSpPr>
        <p:spPr>
          <a:xfrm>
            <a:off x="1785257" y="4833257"/>
            <a:ext cx="117565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0478CA-DEA1-4D75-80CE-EA7F855FFE62}"/>
              </a:ext>
            </a:extLst>
          </p:cNvPr>
          <p:cNvCxnSpPr>
            <a:cxnSpLocks/>
          </p:cNvCxnSpPr>
          <p:nvPr/>
        </p:nvCxnSpPr>
        <p:spPr>
          <a:xfrm flipV="1">
            <a:off x="2960914" y="4368800"/>
            <a:ext cx="0" cy="4644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CC3960-755D-4706-869E-EB17D19BFA70}"/>
              </a:ext>
            </a:extLst>
          </p:cNvPr>
          <p:cNvCxnSpPr>
            <a:cxnSpLocks/>
          </p:cNvCxnSpPr>
          <p:nvPr/>
        </p:nvCxnSpPr>
        <p:spPr>
          <a:xfrm flipH="1">
            <a:off x="2960916" y="4368800"/>
            <a:ext cx="12627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B65DEF9-9FF3-4D58-B591-AEC691AD7071}"/>
              </a:ext>
            </a:extLst>
          </p:cNvPr>
          <p:cNvCxnSpPr>
            <a:cxnSpLocks/>
          </p:cNvCxnSpPr>
          <p:nvPr/>
        </p:nvCxnSpPr>
        <p:spPr>
          <a:xfrm>
            <a:off x="4223657" y="4093029"/>
            <a:ext cx="0" cy="2757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FE346CD-D3FA-4332-98E5-75E681EF58E6}"/>
              </a:ext>
            </a:extLst>
          </p:cNvPr>
          <p:cNvCxnSpPr/>
          <p:nvPr/>
        </p:nvCxnSpPr>
        <p:spPr>
          <a:xfrm flipH="1">
            <a:off x="4223657" y="4093029"/>
            <a:ext cx="812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A15D3B3-0595-44D5-AC35-4F268EA6858D}"/>
              </a:ext>
            </a:extLst>
          </p:cNvPr>
          <p:cNvCxnSpPr>
            <a:cxnSpLocks/>
          </p:cNvCxnSpPr>
          <p:nvPr/>
        </p:nvCxnSpPr>
        <p:spPr>
          <a:xfrm flipV="1">
            <a:off x="5036457" y="3352799"/>
            <a:ext cx="0" cy="7402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578F492-2F7D-441E-8AE5-15B7C2BB0AAD}"/>
              </a:ext>
            </a:extLst>
          </p:cNvPr>
          <p:cNvCxnSpPr>
            <a:cxnSpLocks/>
          </p:cNvCxnSpPr>
          <p:nvPr/>
        </p:nvCxnSpPr>
        <p:spPr>
          <a:xfrm flipH="1">
            <a:off x="5036458" y="3352799"/>
            <a:ext cx="217714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EAD2FEF-3263-40D6-A2DF-B006F419E28C}"/>
              </a:ext>
            </a:extLst>
          </p:cNvPr>
          <p:cNvCxnSpPr>
            <a:cxnSpLocks/>
          </p:cNvCxnSpPr>
          <p:nvPr/>
        </p:nvCxnSpPr>
        <p:spPr>
          <a:xfrm>
            <a:off x="7213599" y="3077029"/>
            <a:ext cx="0" cy="2757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0E32A79-EF9A-4D2D-BC51-FCB0504DC749}"/>
              </a:ext>
            </a:extLst>
          </p:cNvPr>
          <p:cNvCxnSpPr/>
          <p:nvPr/>
        </p:nvCxnSpPr>
        <p:spPr>
          <a:xfrm flipH="1">
            <a:off x="7213599" y="3077029"/>
            <a:ext cx="7547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7D8D469F-5490-4636-93EF-C154F59EEFE3}"/>
              </a:ext>
            </a:extLst>
          </p:cNvPr>
          <p:cNvSpPr txBox="1"/>
          <p:nvPr/>
        </p:nvSpPr>
        <p:spPr>
          <a:xfrm>
            <a:off x="4764728" y="4833257"/>
            <a:ext cx="2238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Indexed Growth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4CA5C458-C116-4EB6-9123-9899B2EB2EE8}"/>
                  </a:ext>
                </a:extLst>
              </p14:cNvPr>
              <p14:cNvContentPartPr/>
              <p14:nvPr/>
            </p14:nvContentPartPr>
            <p14:xfrm>
              <a:off x="4618886" y="788994"/>
              <a:ext cx="1707480" cy="18075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4CA5C458-C116-4EB6-9123-9899B2EB2EE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64886" y="680994"/>
                <a:ext cx="1815120" cy="2023200"/>
              </a:xfrm>
              <a:prstGeom prst="rect">
                <a:avLst/>
              </a:prstGeom>
            </p:spPr>
          </p:pic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176C2E77-0D6B-4C22-9C7C-4454F513E11B}"/>
              </a:ext>
            </a:extLst>
          </p:cNvPr>
          <p:cNvSpPr txBox="1"/>
          <p:nvPr/>
        </p:nvSpPr>
        <p:spPr>
          <a:xfrm>
            <a:off x="5234440" y="1574416"/>
            <a:ext cx="873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+20%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89FE4BB-BA13-49D7-8713-FF2DA05788E2}"/>
              </a:ext>
            </a:extLst>
          </p:cNvPr>
          <p:cNvCxnSpPr>
            <a:cxnSpLocks/>
          </p:cNvCxnSpPr>
          <p:nvPr/>
        </p:nvCxnSpPr>
        <p:spPr>
          <a:xfrm>
            <a:off x="4630057" y="3556000"/>
            <a:ext cx="74022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01048496-CA70-467D-9980-BA7053BDBC22}"/>
              </a:ext>
            </a:extLst>
          </p:cNvPr>
          <p:cNvSpPr txBox="1"/>
          <p:nvPr/>
        </p:nvSpPr>
        <p:spPr>
          <a:xfrm>
            <a:off x="5590389" y="3338222"/>
            <a:ext cx="816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Cap</a:t>
            </a:r>
          </a:p>
          <a:p>
            <a:r>
              <a:rPr lang="en-US" b="1" dirty="0">
                <a:solidFill>
                  <a:schemeClr val="accent6"/>
                </a:solidFill>
              </a:rPr>
              <a:t>12%</a:t>
            </a:r>
          </a:p>
        </p:txBody>
      </p:sp>
    </p:spTree>
    <p:extLst>
      <p:ext uri="{BB962C8B-B14F-4D97-AF65-F5344CB8AC3E}">
        <p14:creationId xmlns:p14="http://schemas.microsoft.com/office/powerpoint/2010/main" val="3761970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7D62C-AF47-43A1-8534-CC9AA7917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190" y="1448972"/>
            <a:ext cx="10765302" cy="5092505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1. </a:t>
            </a:r>
            <a:r>
              <a:rPr lang="en-US" b="1" dirty="0">
                <a:solidFill>
                  <a:srgbClr val="FF0000"/>
                </a:solidFill>
              </a:rPr>
              <a:t>529 Stocks</a:t>
            </a:r>
            <a:r>
              <a:rPr lang="en-US" dirty="0"/>
              <a:t>, you will need a stockbroker with a series 6 &amp; 7 license.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2.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Smart Start</a:t>
            </a:r>
            <a:r>
              <a:rPr lang="en-US" dirty="0"/>
              <a:t>– I can help you</a:t>
            </a:r>
            <a:br>
              <a:rPr lang="en-US" dirty="0"/>
            </a:br>
            <a:br>
              <a:rPr lang="en-US" dirty="0"/>
            </a:br>
            <a:r>
              <a:rPr lang="en-US" dirty="0"/>
              <a:t>3. 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Savings account </a:t>
            </a:r>
            <a:r>
              <a:rPr lang="en-US" dirty="0"/>
              <a:t>– You need a banker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Which Neighborhood would you like your investment to live?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4186F8-D269-4886-A4F0-E6BC647AD73C}"/>
              </a:ext>
            </a:extLst>
          </p:cNvPr>
          <p:cNvSpPr txBox="1"/>
          <p:nvPr/>
        </p:nvSpPr>
        <p:spPr>
          <a:xfrm>
            <a:off x="3038623" y="445665"/>
            <a:ext cx="6317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3 Methods for College saving</a:t>
            </a:r>
          </a:p>
        </p:txBody>
      </p:sp>
    </p:spTree>
    <p:extLst>
      <p:ext uri="{BB962C8B-B14F-4D97-AF65-F5344CB8AC3E}">
        <p14:creationId xmlns:p14="http://schemas.microsoft.com/office/powerpoint/2010/main" val="583563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A7AAAB0-1E7F-4BFB-B54A-705D62E9EC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983738"/>
              </p:ext>
            </p:extLst>
          </p:nvPr>
        </p:nvGraphicFramePr>
        <p:xfrm>
          <a:off x="1715040" y="-1798997"/>
          <a:ext cx="9829259" cy="12428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037" imgH="8019809" progId="Acrobat.Document.2015">
                  <p:embed/>
                </p:oleObj>
              </mc:Choice>
              <mc:Fallback>
                <p:oleObj name="Acrobat Document" r:id="rId2" imgW="5667037" imgH="8019809" progId="Acrobat.Document.20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15040" y="-1798997"/>
                        <a:ext cx="9829259" cy="12428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1385A6E-7FC8-4895-88E9-90414656EC09}"/>
                  </a:ext>
                </a:extLst>
              </p14:cNvPr>
              <p14:cNvContentPartPr/>
              <p14:nvPr/>
            </p14:nvContentPartPr>
            <p14:xfrm>
              <a:off x="4412730" y="513720"/>
              <a:ext cx="1782720" cy="66780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1385A6E-7FC8-4895-88E9-90414656EC0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59090" y="406080"/>
                <a:ext cx="1890360" cy="689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51830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A7AAAB0-1E7F-4BFB-B54A-705D62E9EC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15040" y="-1798997"/>
          <a:ext cx="9829259" cy="12428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037" imgH="8019809" progId="Acrobat.Document.2015">
                  <p:embed/>
                </p:oleObj>
              </mc:Choice>
              <mc:Fallback>
                <p:oleObj name="Acrobat Document" r:id="rId2" imgW="5667037" imgH="8019809" progId="Acrobat.Document.2015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A7AAAB0-1E7F-4BFB-B54A-705D62E9EC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15040" y="-1798997"/>
                        <a:ext cx="9829259" cy="12428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316F78B-C9C7-48DA-B2ED-053DCE9E5B62}"/>
                  </a:ext>
                </a:extLst>
              </p14:cNvPr>
              <p14:cNvContentPartPr/>
              <p14:nvPr/>
            </p14:nvContentPartPr>
            <p14:xfrm>
              <a:off x="4132650" y="2783520"/>
              <a:ext cx="3201480" cy="9691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316F78B-C9C7-48DA-B2ED-053DCE9E5B6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79010" y="2675520"/>
                <a:ext cx="3309120" cy="1184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12684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A7AAAB0-1E7F-4BFB-B54A-705D62E9EC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15040" y="-1798997"/>
          <a:ext cx="9829259" cy="12428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037" imgH="8019809" progId="Acrobat.Document.2015">
                  <p:embed/>
                </p:oleObj>
              </mc:Choice>
              <mc:Fallback>
                <p:oleObj name="Acrobat Document" r:id="rId2" imgW="5667037" imgH="8019809" progId="Acrobat.Document.2015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A7AAAB0-1E7F-4BFB-B54A-705D62E9EC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15040" y="-1798997"/>
                        <a:ext cx="9829259" cy="124288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E341F34-A61B-4383-9B70-1AF931AC4314}"/>
                  </a:ext>
                </a:extLst>
              </p14:cNvPr>
              <p14:cNvContentPartPr/>
              <p14:nvPr/>
            </p14:nvContentPartPr>
            <p14:xfrm>
              <a:off x="5429010" y="3733560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E341F34-A61B-4383-9B70-1AF931AC431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75010" y="362592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F382A65-4247-46D6-A1DE-1B3ADE1FB40B}"/>
                  </a:ext>
                </a:extLst>
              </p14:cNvPr>
              <p14:cNvContentPartPr/>
              <p14:nvPr/>
            </p14:nvContentPartPr>
            <p14:xfrm>
              <a:off x="5429010" y="3733560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F382A65-4247-46D6-A1DE-1B3ADE1FB40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75010" y="362592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4E132EC-7F8B-492C-91BC-17BD314CD8ED}"/>
                  </a:ext>
                </a:extLst>
              </p14:cNvPr>
              <p14:cNvContentPartPr/>
              <p14:nvPr/>
            </p14:nvContentPartPr>
            <p14:xfrm>
              <a:off x="5429010" y="3733560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4E132EC-7F8B-492C-91BC-17BD314CD8E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75010" y="362592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57BAE20D-A4C7-46C8-A0DD-DF183FA69799}"/>
                  </a:ext>
                </a:extLst>
              </p14:cNvPr>
              <p14:cNvContentPartPr/>
              <p14:nvPr/>
            </p14:nvContentPartPr>
            <p14:xfrm>
              <a:off x="6476610" y="6153120"/>
              <a:ext cx="304200" cy="22824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57BAE20D-A4C7-46C8-A0DD-DF183FA6979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40610" y="6081480"/>
                <a:ext cx="375840" cy="37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17D11275-63DD-4461-BD17-E3709FF9AA4C}"/>
                  </a:ext>
                </a:extLst>
              </p14:cNvPr>
              <p14:cNvContentPartPr/>
              <p14:nvPr/>
            </p14:nvContentPartPr>
            <p14:xfrm>
              <a:off x="6476610" y="6513120"/>
              <a:ext cx="282600" cy="1422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17D11275-63DD-4461-BD17-E3709FF9AA4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40610" y="6441480"/>
                <a:ext cx="354240" cy="28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32699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7D62C-AF47-43A1-8534-CC9AA7917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Start – Indexed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A6267-4844-43EC-9B7E-0DF35B41A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 in value – Zero Market Linked Losses</a:t>
            </a:r>
          </a:p>
          <a:p>
            <a:r>
              <a:rPr lang="en-US" dirty="0"/>
              <a:t>Penalty free withdrawals </a:t>
            </a:r>
          </a:p>
          <a:p>
            <a:r>
              <a:rPr lang="en-US" dirty="0"/>
              <a:t>Tax Free gains</a:t>
            </a:r>
          </a:p>
          <a:p>
            <a:r>
              <a:rPr lang="en-US" dirty="0"/>
              <a:t>Savings do not have to be used only for college</a:t>
            </a:r>
          </a:p>
          <a:p>
            <a:r>
              <a:rPr lang="en-US" dirty="0"/>
              <a:t>Provides paid up life for the family of the child when the are adults</a:t>
            </a:r>
          </a:p>
          <a:p>
            <a:r>
              <a:rPr lang="en-US" dirty="0"/>
              <a:t>Living benefits </a:t>
            </a:r>
          </a:p>
        </p:txBody>
      </p:sp>
    </p:spTree>
    <p:extLst>
      <p:ext uri="{BB962C8B-B14F-4D97-AF65-F5344CB8AC3E}">
        <p14:creationId xmlns:p14="http://schemas.microsoft.com/office/powerpoint/2010/main" val="5564744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0E5DE-DB63-4AE0-BD54-DAB1DB7D4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do you think would be enough for your kid's college?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6CCED-43E1-4620-B7D8-0B5312514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4800" dirty="0"/>
              <a:t>What do you feel comfortable with monthly?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824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62487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86D67-0313-4F46-AEE6-D7F8DBD8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9511" cy="1325563"/>
          </a:xfrm>
        </p:spPr>
        <p:txBody>
          <a:bodyPr/>
          <a:lstStyle/>
          <a:p>
            <a:r>
              <a:rPr lang="en-US" dirty="0"/>
              <a:t>Smart Start Program – Indexed College Savings</a:t>
            </a:r>
          </a:p>
        </p:txBody>
      </p:sp>
      <p:pic>
        <p:nvPicPr>
          <p:cNvPr id="5" name="Content Placeholder 4" descr="A picture containing sky&#10;&#10;Description automatically generated">
            <a:extLst>
              <a:ext uri="{FF2B5EF4-FFF2-40B4-BE49-F238E27FC236}">
                <a16:creationId xmlns:a16="http://schemas.microsoft.com/office/drawing/2014/main" id="{9F1A2A1A-621A-49DC-ADAE-D10E5B1A0F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0" y="1919288"/>
            <a:ext cx="6882569" cy="3905052"/>
          </a:xfrm>
        </p:spPr>
      </p:pic>
    </p:spTree>
    <p:extLst>
      <p:ext uri="{BB962C8B-B14F-4D97-AF65-F5344CB8AC3E}">
        <p14:creationId xmlns:p14="http://schemas.microsoft.com/office/powerpoint/2010/main" val="111915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813A0C17-A052-4599-8B01-8AFF411DCBAE}"/>
              </a:ext>
            </a:extLst>
          </p:cNvPr>
          <p:cNvSpPr txBox="1"/>
          <p:nvPr/>
        </p:nvSpPr>
        <p:spPr>
          <a:xfrm>
            <a:off x="4833257" y="2801257"/>
            <a:ext cx="4078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Upside        Highest Gain Potential</a:t>
            </a:r>
          </a:p>
        </p:txBody>
      </p:sp>
    </p:spTree>
    <p:extLst>
      <p:ext uri="{BB962C8B-B14F-4D97-AF65-F5344CB8AC3E}">
        <p14:creationId xmlns:p14="http://schemas.microsoft.com/office/powerpoint/2010/main" val="363518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813A0C17-A052-4599-8B01-8AFF411DCBAE}"/>
              </a:ext>
            </a:extLst>
          </p:cNvPr>
          <p:cNvSpPr txBox="1"/>
          <p:nvPr/>
        </p:nvSpPr>
        <p:spPr>
          <a:xfrm>
            <a:off x="4833257" y="2801257"/>
            <a:ext cx="4078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Upside        Highest Gain Potential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914654-0573-4CD6-BE1A-6C7CC1D57176}"/>
              </a:ext>
            </a:extLst>
          </p:cNvPr>
          <p:cNvSpPr txBox="1"/>
          <p:nvPr/>
        </p:nvSpPr>
        <p:spPr>
          <a:xfrm>
            <a:off x="4833257" y="3116895"/>
            <a:ext cx="371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Downside   Highest Risk Potential </a:t>
            </a:r>
          </a:p>
        </p:txBody>
      </p:sp>
    </p:spTree>
    <p:extLst>
      <p:ext uri="{BB962C8B-B14F-4D97-AF65-F5344CB8AC3E}">
        <p14:creationId xmlns:p14="http://schemas.microsoft.com/office/powerpoint/2010/main" val="3842652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13A0C17-A052-4599-8B01-8AFF411DCBAE}"/>
              </a:ext>
            </a:extLst>
          </p:cNvPr>
          <p:cNvSpPr txBox="1"/>
          <p:nvPr/>
        </p:nvSpPr>
        <p:spPr>
          <a:xfrm>
            <a:off x="4833257" y="2801257"/>
            <a:ext cx="4078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Upside        Highest Gain Potential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5995F7-9013-4D7A-BF75-E0F4A59B957F}"/>
              </a:ext>
            </a:extLst>
          </p:cNvPr>
          <p:cNvSpPr txBox="1"/>
          <p:nvPr/>
        </p:nvSpPr>
        <p:spPr>
          <a:xfrm>
            <a:off x="522514" y="5937127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0.1%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AA124D-CDEA-4F8E-8485-BF59427B4ABC}"/>
              </a:ext>
            </a:extLst>
          </p:cNvPr>
          <p:cNvSpPr txBox="1"/>
          <p:nvPr/>
        </p:nvSpPr>
        <p:spPr>
          <a:xfrm>
            <a:off x="10778647" y="592122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914654-0573-4CD6-BE1A-6C7CC1D57176}"/>
              </a:ext>
            </a:extLst>
          </p:cNvPr>
          <p:cNvSpPr txBox="1"/>
          <p:nvPr/>
        </p:nvSpPr>
        <p:spPr>
          <a:xfrm>
            <a:off x="4833257" y="3116895"/>
            <a:ext cx="371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Downside   Highest Risk Potential </a:t>
            </a:r>
          </a:p>
        </p:txBody>
      </p:sp>
    </p:spTree>
    <p:extLst>
      <p:ext uri="{BB962C8B-B14F-4D97-AF65-F5344CB8AC3E}">
        <p14:creationId xmlns:p14="http://schemas.microsoft.com/office/powerpoint/2010/main" val="3679394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13A0C17-A052-4599-8B01-8AFF411DCBAE}"/>
              </a:ext>
            </a:extLst>
          </p:cNvPr>
          <p:cNvSpPr txBox="1"/>
          <p:nvPr/>
        </p:nvSpPr>
        <p:spPr>
          <a:xfrm>
            <a:off x="4833257" y="2801257"/>
            <a:ext cx="4078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Upside        Highest Gain Potential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5995F7-9013-4D7A-BF75-E0F4A59B957F}"/>
              </a:ext>
            </a:extLst>
          </p:cNvPr>
          <p:cNvSpPr txBox="1"/>
          <p:nvPr/>
        </p:nvSpPr>
        <p:spPr>
          <a:xfrm>
            <a:off x="522514" y="5937127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0.1%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AA124D-CDEA-4F8E-8485-BF59427B4ABC}"/>
              </a:ext>
            </a:extLst>
          </p:cNvPr>
          <p:cNvSpPr txBox="1"/>
          <p:nvPr/>
        </p:nvSpPr>
        <p:spPr>
          <a:xfrm>
            <a:off x="10778647" y="592122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914654-0573-4CD6-BE1A-6C7CC1D57176}"/>
              </a:ext>
            </a:extLst>
          </p:cNvPr>
          <p:cNvSpPr txBox="1"/>
          <p:nvPr/>
        </p:nvSpPr>
        <p:spPr>
          <a:xfrm>
            <a:off x="4833257" y="3116895"/>
            <a:ext cx="371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Downside   Highest Risk Potential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5A937D-D8A4-477D-845C-76135FD5362D}"/>
              </a:ext>
            </a:extLst>
          </p:cNvPr>
          <p:cNvSpPr txBox="1"/>
          <p:nvPr/>
        </p:nvSpPr>
        <p:spPr>
          <a:xfrm>
            <a:off x="4963885" y="4734571"/>
            <a:ext cx="4985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Banks/Lending Institutions</a:t>
            </a:r>
          </a:p>
        </p:txBody>
      </p:sp>
    </p:spTree>
    <p:extLst>
      <p:ext uri="{BB962C8B-B14F-4D97-AF65-F5344CB8AC3E}">
        <p14:creationId xmlns:p14="http://schemas.microsoft.com/office/powerpoint/2010/main" val="19283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13A0C17-A052-4599-8B01-8AFF411DCBAE}"/>
              </a:ext>
            </a:extLst>
          </p:cNvPr>
          <p:cNvSpPr txBox="1"/>
          <p:nvPr/>
        </p:nvSpPr>
        <p:spPr>
          <a:xfrm>
            <a:off x="4833257" y="2801257"/>
            <a:ext cx="4078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Upside        Highest Gain Potential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5995F7-9013-4D7A-BF75-E0F4A59B957F}"/>
              </a:ext>
            </a:extLst>
          </p:cNvPr>
          <p:cNvSpPr txBox="1"/>
          <p:nvPr/>
        </p:nvSpPr>
        <p:spPr>
          <a:xfrm>
            <a:off x="522514" y="5937127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0.1%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AA124D-CDEA-4F8E-8485-BF59427B4ABC}"/>
              </a:ext>
            </a:extLst>
          </p:cNvPr>
          <p:cNvSpPr txBox="1"/>
          <p:nvPr/>
        </p:nvSpPr>
        <p:spPr>
          <a:xfrm>
            <a:off x="10778647" y="592122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914654-0573-4CD6-BE1A-6C7CC1D57176}"/>
              </a:ext>
            </a:extLst>
          </p:cNvPr>
          <p:cNvSpPr txBox="1"/>
          <p:nvPr/>
        </p:nvSpPr>
        <p:spPr>
          <a:xfrm>
            <a:off x="4833257" y="3116895"/>
            <a:ext cx="371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Downside   Highest Risk Potential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13D096-9555-4352-8B0D-7CB92677AF0B}"/>
              </a:ext>
            </a:extLst>
          </p:cNvPr>
          <p:cNvSpPr txBox="1"/>
          <p:nvPr/>
        </p:nvSpPr>
        <p:spPr>
          <a:xfrm>
            <a:off x="4963885" y="5341256"/>
            <a:ext cx="4985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Upside        No Risk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5A937D-D8A4-477D-845C-76135FD5362D}"/>
              </a:ext>
            </a:extLst>
          </p:cNvPr>
          <p:cNvSpPr txBox="1"/>
          <p:nvPr/>
        </p:nvSpPr>
        <p:spPr>
          <a:xfrm>
            <a:off x="4963885" y="4734571"/>
            <a:ext cx="4985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Banks/Lending Institutions</a:t>
            </a:r>
          </a:p>
        </p:txBody>
      </p:sp>
    </p:spTree>
    <p:extLst>
      <p:ext uri="{BB962C8B-B14F-4D97-AF65-F5344CB8AC3E}">
        <p14:creationId xmlns:p14="http://schemas.microsoft.com/office/powerpoint/2010/main" val="1262045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0BF43AA-376D-4464-B3B8-4655C8F5F456}"/>
              </a:ext>
            </a:extLst>
          </p:cNvPr>
          <p:cNvGraphicFramePr/>
          <p:nvPr/>
        </p:nvGraphicFramePr>
        <p:xfrm>
          <a:off x="647113" y="261258"/>
          <a:ext cx="10452295" cy="2960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14:cNvPr>
              <p14:cNvContentPartPr/>
              <p14:nvPr/>
            </p14:nvContentPartPr>
            <p14:xfrm>
              <a:off x="870566" y="6153354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7D3F45-DDEC-4629-836A-6B9737B086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1566" y="6144354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8745CF-C004-4799-A548-7CF235E73395}"/>
              </a:ext>
            </a:extLst>
          </p:cNvPr>
          <p:cNvCxnSpPr>
            <a:cxnSpLocks/>
          </p:cNvCxnSpPr>
          <p:nvPr/>
        </p:nvCxnSpPr>
        <p:spPr>
          <a:xfrm flipV="1">
            <a:off x="522514" y="6317273"/>
            <a:ext cx="10722927" cy="161489"/>
          </a:xfrm>
          <a:prstGeom prst="line">
            <a:avLst/>
          </a:prstGeom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13A0C17-A052-4599-8B01-8AFF411DCBAE}"/>
              </a:ext>
            </a:extLst>
          </p:cNvPr>
          <p:cNvSpPr txBox="1"/>
          <p:nvPr/>
        </p:nvSpPr>
        <p:spPr>
          <a:xfrm>
            <a:off x="4833257" y="2801257"/>
            <a:ext cx="4078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Upside        Highest Gain Potential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5995F7-9013-4D7A-BF75-E0F4A59B957F}"/>
              </a:ext>
            </a:extLst>
          </p:cNvPr>
          <p:cNvSpPr txBox="1"/>
          <p:nvPr/>
        </p:nvSpPr>
        <p:spPr>
          <a:xfrm>
            <a:off x="522514" y="5937127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0.1%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AA124D-CDEA-4F8E-8485-BF59427B4ABC}"/>
              </a:ext>
            </a:extLst>
          </p:cNvPr>
          <p:cNvSpPr txBox="1"/>
          <p:nvPr/>
        </p:nvSpPr>
        <p:spPr>
          <a:xfrm>
            <a:off x="10778647" y="592122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914654-0573-4CD6-BE1A-6C7CC1D57176}"/>
              </a:ext>
            </a:extLst>
          </p:cNvPr>
          <p:cNvSpPr txBox="1"/>
          <p:nvPr/>
        </p:nvSpPr>
        <p:spPr>
          <a:xfrm>
            <a:off x="4833257" y="3116895"/>
            <a:ext cx="371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Downside   Highest Risk Potential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13D096-9555-4352-8B0D-7CB92677AF0B}"/>
              </a:ext>
            </a:extLst>
          </p:cNvPr>
          <p:cNvSpPr txBox="1"/>
          <p:nvPr/>
        </p:nvSpPr>
        <p:spPr>
          <a:xfrm>
            <a:off x="4963885" y="5341256"/>
            <a:ext cx="4985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Upside        No Risk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793733-19F5-47C5-8A73-329C0B5E5FCF}"/>
              </a:ext>
            </a:extLst>
          </p:cNvPr>
          <p:cNvSpPr txBox="1"/>
          <p:nvPr/>
        </p:nvSpPr>
        <p:spPr>
          <a:xfrm>
            <a:off x="4963885" y="5684971"/>
            <a:ext cx="4078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Downside   Almost no gain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5A937D-D8A4-477D-845C-76135FD5362D}"/>
              </a:ext>
            </a:extLst>
          </p:cNvPr>
          <p:cNvSpPr txBox="1"/>
          <p:nvPr/>
        </p:nvSpPr>
        <p:spPr>
          <a:xfrm>
            <a:off x="4963885" y="4734571"/>
            <a:ext cx="4985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Banks/Lending Institutions</a:t>
            </a:r>
          </a:p>
        </p:txBody>
      </p:sp>
    </p:spTree>
    <p:extLst>
      <p:ext uri="{BB962C8B-B14F-4D97-AF65-F5344CB8AC3E}">
        <p14:creationId xmlns:p14="http://schemas.microsoft.com/office/powerpoint/2010/main" val="1092446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299</Words>
  <Application>Microsoft Office PowerPoint</Application>
  <PresentationFormat>Widescreen</PresentationFormat>
  <Paragraphs>74</Paragraphs>
  <Slides>30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Office Theme</vt:lpstr>
      <vt:lpstr>Acrobat Document</vt:lpstr>
      <vt:lpstr>Smart Start Program – Indexed College Savings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1. 529 Stocks, you will need a stockbroker with a series 6 &amp; 7 license.   2. Smart Start– I can help you  3. Savings account – You need a banker  Which Neighborhood would you like your investment to live?   </vt:lpstr>
      <vt:lpstr>PowerPoint Presentation</vt:lpstr>
      <vt:lpstr>PowerPoint Presentation</vt:lpstr>
      <vt:lpstr>PowerPoint Presentation</vt:lpstr>
      <vt:lpstr>Smart Start – Indexed Program</vt:lpstr>
      <vt:lpstr>How much do you think would be enough for your kid's college?</vt:lpstr>
      <vt:lpstr>Smart Start Program – Indexed College Savings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Summers</dc:creator>
  <cp:lastModifiedBy>Scott Summers</cp:lastModifiedBy>
  <cp:revision>18</cp:revision>
  <dcterms:created xsi:type="dcterms:W3CDTF">2021-01-13T20:46:33Z</dcterms:created>
  <dcterms:modified xsi:type="dcterms:W3CDTF">2021-01-14T21:24:57Z</dcterms:modified>
</cp:coreProperties>
</file>