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</p:sldIdLst>
  <p:sldSz cx="12192000" cy="6858000"/>
  <p:notesSz cx="6858000" cy="9144000"/>
  <p:embeddedFontLst>
    <p:embeddedFont>
      <p:font typeface="Aharoni" panose="02010803020104030203" pitchFamily="2" charset="-79"/>
      <p:bold r:id="rId38"/>
    </p:embeddedFont>
    <p:embeddedFont>
      <p:font typeface="Arial Black" panose="020B0A04020102020204" pitchFamily="34" charset="0"/>
      <p:regular r:id="rId39"/>
      <p:bold r:id="rId40"/>
    </p:embeddedFont>
    <p:embeddedFont>
      <p:font typeface="Calibri" panose="020F0502020204030204" pitchFamily="34" charset="0"/>
      <p:regular r:id="rId41"/>
      <p:bold r:id="rId42"/>
      <p:italic r:id="rId43"/>
      <p:boldItalic r:id="rId44"/>
    </p:embeddedFont>
    <p:embeddedFont>
      <p:font typeface="Montserrat Light" panose="00000400000000000000" pitchFamily="2" charset="0"/>
      <p:regular r:id="rId45"/>
      <p:bold r:id="rId46"/>
      <p:italic r:id="rId47"/>
      <p:boldItalic r:id="rId48"/>
    </p:embeddedFont>
    <p:embeddedFont>
      <p:font typeface="Roboto" panose="02000000000000000000" pitchFamily="2" charset="0"/>
      <p:regular r:id="rId49"/>
      <p:bold r:id="rId50"/>
      <p:italic r:id="rId51"/>
      <p:boldItalic r:id="rId5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4248">
          <p15:clr>
            <a:srgbClr val="A4A3A4"/>
          </p15:clr>
        </p15:guide>
        <p15:guide id="2" pos="1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06" y="41"/>
      </p:cViewPr>
      <p:guideLst>
        <p:guide orient="horz" pos="4248"/>
        <p:guide pos="1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2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5.fntdata"/><Relationship Id="rId47" Type="http://schemas.openxmlformats.org/officeDocument/2006/relationships/font" Target="fonts/font10.fntdata"/><Relationship Id="rId50" Type="http://schemas.openxmlformats.org/officeDocument/2006/relationships/font" Target="fonts/font13.fntdata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font" Target="fonts/font3.fntdata"/><Relationship Id="rId45" Type="http://schemas.openxmlformats.org/officeDocument/2006/relationships/font" Target="fonts/font8.fntdata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7.fntdata"/><Relationship Id="rId52" Type="http://schemas.openxmlformats.org/officeDocument/2006/relationships/font" Target="fonts/font1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6.fntdata"/><Relationship Id="rId48" Type="http://schemas.openxmlformats.org/officeDocument/2006/relationships/font" Target="fonts/font11.fntdata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font" Target="fonts/font14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1.fntdata"/><Relationship Id="rId46" Type="http://schemas.openxmlformats.org/officeDocument/2006/relationships/font" Target="fonts/font9.fntdata"/><Relationship Id="rId20" Type="http://schemas.openxmlformats.org/officeDocument/2006/relationships/slide" Target="slides/slide19.xml"/><Relationship Id="rId41" Type="http://schemas.openxmlformats.org/officeDocument/2006/relationships/font" Target="fonts/font4.fntdata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" name="Google Shape;256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6" name="Google Shape;276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" name="Google Shape;298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" name="Google Shape;324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9" name="Google Shape;89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" name="Google Shape;351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6" name="Google Shape;386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9" name="Google Shape;419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8" name="Google Shape;448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8" name="Google Shape;458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7" name="Google Shape;477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5" name="Google Shape;495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5" name="Google Shape;505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p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5" name="Google Shape;515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p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5" name="Google Shape;525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8" name="Google Shape;98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4" name="Google Shape;534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3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4" name="Google Shape;544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p3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3" name="Google Shape;553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p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2" name="Google Shape;562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0" name="Google Shape;570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p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8" name="Google Shape;578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1212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6" name="Google Shape;66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1212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2" name="Google Shape;72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 txBox="1">
            <a:spLocks noGrp="1"/>
          </p:cNvSpPr>
          <p:nvPr>
            <p:ph type="body" idx="1"/>
          </p:nvPr>
        </p:nvSpPr>
        <p:spPr>
          <a:xfrm>
            <a:off x="1905001" y="4725081"/>
            <a:ext cx="4713288" cy="337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12121"/>
              </a:buClr>
              <a:buSzPts val="2000"/>
              <a:buNone/>
              <a:defRPr sz="2000"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919191"/>
              </a:buClr>
              <a:buSzPts val="2400"/>
              <a:buNone/>
              <a:defRPr sz="2400">
                <a:solidFill>
                  <a:srgbClr val="91919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19191"/>
              </a:buClr>
              <a:buSzPts val="2000"/>
              <a:buNone/>
              <a:defRPr sz="2000">
                <a:solidFill>
                  <a:srgbClr val="91919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19191"/>
              </a:buClr>
              <a:buSzPts val="1800"/>
              <a:buNone/>
              <a:defRPr sz="1800">
                <a:solidFill>
                  <a:srgbClr val="91919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19191"/>
              </a:buClr>
              <a:buSzPts val="1600"/>
              <a:buNone/>
              <a:defRPr sz="1600">
                <a:solidFill>
                  <a:srgbClr val="91919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19191"/>
              </a:buClr>
              <a:buSzPts val="1600"/>
              <a:buNone/>
              <a:defRPr sz="1600">
                <a:solidFill>
                  <a:srgbClr val="919191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19191"/>
              </a:buClr>
              <a:buSzPts val="1600"/>
              <a:buNone/>
              <a:defRPr sz="1600">
                <a:solidFill>
                  <a:srgbClr val="919191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19191"/>
              </a:buClr>
              <a:buSzPts val="1600"/>
              <a:buNone/>
              <a:defRPr sz="1600">
                <a:solidFill>
                  <a:srgbClr val="919191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19191"/>
              </a:buClr>
              <a:buSzPts val="1600"/>
              <a:buNone/>
              <a:defRPr sz="1600">
                <a:solidFill>
                  <a:srgbClr val="919191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919191"/>
              </a:buClr>
              <a:buSzPts val="1600"/>
              <a:buNone/>
              <a:defRPr sz="1600">
                <a:solidFill>
                  <a:srgbClr val="919191"/>
                </a:solidFill>
              </a:defRPr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1212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1212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1212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1212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1212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1212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1212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1212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59" name="Google Shape;59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1212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4400"/>
              <a:buFont typeface="Arial"/>
              <a:buNone/>
              <a:defRPr sz="4400" b="0" i="0" u="none" strike="noStrike" cap="none">
                <a:solidFill>
                  <a:srgbClr val="21212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1212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21212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91919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91919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91919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91919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91919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91919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91919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91919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91919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91919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91919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13" descr="A picture containing bird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7635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3"/>
          <p:cNvSpPr txBox="1"/>
          <p:nvPr/>
        </p:nvSpPr>
        <p:spPr>
          <a:xfrm>
            <a:off x="646409" y="1263112"/>
            <a:ext cx="9895800" cy="332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600" b="1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rPr>
              <a:t>Protección Hipotecaria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13"/>
          <p:cNvSpPr/>
          <p:nvPr/>
        </p:nvSpPr>
        <p:spPr>
          <a:xfrm>
            <a:off x="824964" y="4138048"/>
            <a:ext cx="1174318" cy="154984"/>
          </a:xfrm>
          <a:prstGeom prst="rect">
            <a:avLst/>
          </a:prstGeom>
          <a:solidFill>
            <a:srgbClr val="B6E4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Google Shape;82;p13"/>
          <p:cNvSpPr txBox="1"/>
          <p:nvPr/>
        </p:nvSpPr>
        <p:spPr>
          <a:xfrm>
            <a:off x="716151" y="4441309"/>
            <a:ext cx="9895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</a:rPr>
              <a:t>Proteja su más valiosa acción: Su Hogar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" name="Google Shape;83;p13"/>
          <p:cNvSpPr txBox="1"/>
          <p:nvPr/>
        </p:nvSpPr>
        <p:spPr>
          <a:xfrm>
            <a:off x="551655" y="5867400"/>
            <a:ext cx="5646549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 err="1">
                <a:solidFill>
                  <a:srgbClr val="212121"/>
                </a:solidFill>
              </a:rPr>
              <a:t>Nombre</a:t>
            </a:r>
            <a:r>
              <a:rPr lang="en-US" sz="2000" b="1" dirty="0">
                <a:solidFill>
                  <a:srgbClr val="212121"/>
                </a:solidFill>
              </a:rPr>
              <a:t> del </a:t>
            </a:r>
            <a:r>
              <a:rPr lang="en-US" sz="2000" b="1" dirty="0" err="1">
                <a:solidFill>
                  <a:srgbClr val="212121"/>
                </a:solidFill>
              </a:rPr>
              <a:t>Agente</a:t>
            </a:r>
            <a:r>
              <a:rPr lang="en-US" sz="2000" b="1" dirty="0">
                <a:solidFill>
                  <a:srgbClr val="212121"/>
                </a:solidFill>
              </a:rPr>
              <a:t> </a:t>
            </a:r>
            <a:r>
              <a:rPr lang="en-US" sz="2000" b="1" dirty="0">
                <a:solidFill>
                  <a:srgbClr val="212121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 dirty="0"/>
          </a:p>
        </p:txBody>
      </p:sp>
      <p:sp>
        <p:nvSpPr>
          <p:cNvPr id="84" name="Google Shape;84;p13"/>
          <p:cNvSpPr txBox="1"/>
          <p:nvPr/>
        </p:nvSpPr>
        <p:spPr>
          <a:xfrm>
            <a:off x="5707251" y="5867400"/>
            <a:ext cx="5646549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 err="1">
                <a:solidFill>
                  <a:srgbClr val="212121"/>
                </a:solidFill>
                <a:latin typeface="Arial"/>
                <a:ea typeface="Arial"/>
                <a:cs typeface="Arial"/>
                <a:sym typeface="Arial"/>
              </a:rPr>
              <a:t>Licen</a:t>
            </a:r>
            <a:r>
              <a:rPr lang="en-US" sz="2000" b="1" dirty="0" err="1">
                <a:solidFill>
                  <a:srgbClr val="212121"/>
                </a:solidFill>
              </a:rPr>
              <a:t>cia</a:t>
            </a:r>
            <a:r>
              <a:rPr lang="en-US" sz="2000" b="1" dirty="0">
                <a:solidFill>
                  <a:srgbClr val="212121"/>
                </a:solidFill>
              </a:rPr>
              <a:t> del Estado</a:t>
            </a:r>
            <a:r>
              <a:rPr lang="en-US" sz="2000" b="1" dirty="0">
                <a:solidFill>
                  <a:srgbClr val="21212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dirty="0"/>
          </a:p>
        </p:txBody>
      </p:sp>
      <p:pic>
        <p:nvPicPr>
          <p:cNvPr id="85" name="Google Shape;85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642959" y="3301339"/>
            <a:ext cx="3088392" cy="2293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3" descr="A large lawn in front of a house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104758" y="599111"/>
            <a:ext cx="3883877" cy="25892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2"/>
          <p:cNvSpPr/>
          <p:nvPr/>
        </p:nvSpPr>
        <p:spPr>
          <a:xfrm>
            <a:off x="3981422" y="991579"/>
            <a:ext cx="8210578" cy="10926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000001"/>
                </a:solidFill>
              </a:rPr>
              <a:t>Pago Del principal </a:t>
            </a:r>
            <a:endParaRPr sz="3200" b="1">
              <a:solidFill>
                <a:srgbClr val="00000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b="1">
              <a:solidFill>
                <a:srgbClr val="00000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b="1">
              <a:solidFill>
                <a:srgbClr val="000001"/>
              </a:solidFill>
            </a:endParaRP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2800">
              <a:solidFill>
                <a:srgbClr val="00000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22"/>
          <p:cNvSpPr/>
          <p:nvPr/>
        </p:nvSpPr>
        <p:spPr>
          <a:xfrm>
            <a:off x="266700" y="-2"/>
            <a:ext cx="10882200" cy="13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latin typeface="Arial Black"/>
                <a:ea typeface="Arial Black"/>
                <a:cs typeface="Arial Black"/>
                <a:sym typeface="Arial Black"/>
              </a:rPr>
              <a:t>Conociendo sus Opciones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800" b="1"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174" name="Google Shape;174;p22"/>
          <p:cNvSpPr/>
          <p:nvPr/>
        </p:nvSpPr>
        <p:spPr>
          <a:xfrm>
            <a:off x="1078025" y="1008790"/>
            <a:ext cx="934645" cy="128010"/>
          </a:xfrm>
          <a:prstGeom prst="rect">
            <a:avLst/>
          </a:prstGeom>
          <a:solidFill>
            <a:srgbClr val="B6E4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5" name="Google Shape;175;p22" descr="A small house in front of a building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b="18831"/>
          <a:stretch/>
        </p:blipFill>
        <p:spPr>
          <a:xfrm>
            <a:off x="664613" y="1896299"/>
            <a:ext cx="2903394" cy="2069756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22"/>
          <p:cNvSpPr txBox="1"/>
          <p:nvPr/>
        </p:nvSpPr>
        <p:spPr>
          <a:xfrm>
            <a:off x="4362138" y="2548328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22"/>
          <p:cNvSpPr txBox="1"/>
          <p:nvPr/>
        </p:nvSpPr>
        <p:spPr>
          <a:xfrm>
            <a:off x="3981422" y="1644505"/>
            <a:ext cx="7111200" cy="18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Pago Del Principal</a:t>
            </a:r>
            <a:r>
              <a:rPr lang="en-US" sz="320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Beneficio de nivel que se establece para pagar el capital del préstamo para crear un pago asequible 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3"/>
          <p:cNvSpPr/>
          <p:nvPr/>
        </p:nvSpPr>
        <p:spPr>
          <a:xfrm>
            <a:off x="3981425" y="991575"/>
            <a:ext cx="64518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000001"/>
                </a:solidFill>
                <a:latin typeface="Arial"/>
                <a:ea typeface="Arial"/>
                <a:cs typeface="Arial"/>
                <a:sym typeface="Arial"/>
              </a:rPr>
              <a:t>P</a:t>
            </a:r>
            <a:r>
              <a:rPr lang="en-US" sz="3200" b="1">
                <a:solidFill>
                  <a:srgbClr val="000001"/>
                </a:solidFill>
              </a:rPr>
              <a:t>ago de Principal del Préstamo</a:t>
            </a:r>
            <a:endParaRPr/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2800">
              <a:solidFill>
                <a:srgbClr val="00000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23"/>
          <p:cNvSpPr/>
          <p:nvPr/>
        </p:nvSpPr>
        <p:spPr>
          <a:xfrm>
            <a:off x="1766213" y="160565"/>
            <a:ext cx="108822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latin typeface="Arial Black"/>
                <a:ea typeface="Arial Black"/>
                <a:cs typeface="Arial Black"/>
                <a:sym typeface="Arial Black"/>
              </a:rPr>
              <a:t>Conociendo sus Opciones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800" b="1">
              <a:latin typeface="Arial Black"/>
              <a:ea typeface="Arial Black"/>
              <a:cs typeface="Arial Black"/>
              <a:sym typeface="Arial Black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800" b="1"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184" name="Google Shape;184;p23"/>
          <p:cNvSpPr/>
          <p:nvPr/>
        </p:nvSpPr>
        <p:spPr>
          <a:xfrm>
            <a:off x="1078025" y="1008790"/>
            <a:ext cx="934645" cy="128010"/>
          </a:xfrm>
          <a:prstGeom prst="rect">
            <a:avLst/>
          </a:prstGeom>
          <a:solidFill>
            <a:srgbClr val="B6E4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5" name="Google Shape;185;p23" descr="A small house in front of a building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b="18831"/>
          <a:stretch/>
        </p:blipFill>
        <p:spPr>
          <a:xfrm>
            <a:off x="690063" y="1549311"/>
            <a:ext cx="2903394" cy="2069756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23"/>
          <p:cNvSpPr txBox="1"/>
          <p:nvPr/>
        </p:nvSpPr>
        <p:spPr>
          <a:xfrm>
            <a:off x="4362138" y="2548328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23"/>
          <p:cNvSpPr txBox="1"/>
          <p:nvPr/>
        </p:nvSpPr>
        <p:spPr>
          <a:xfrm>
            <a:off x="3418150" y="3550725"/>
            <a:ext cx="47769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05689D"/>
                </a:solidFill>
                <a:latin typeface="Arial"/>
                <a:ea typeface="Arial"/>
                <a:cs typeface="Arial"/>
                <a:sym typeface="Arial"/>
              </a:rPr>
              <a:t>Opciones Qu</a:t>
            </a:r>
            <a:r>
              <a:rPr lang="en-US" sz="3200" b="1">
                <a:solidFill>
                  <a:srgbClr val="05689D"/>
                </a:solidFill>
              </a:rPr>
              <a:t>e </a:t>
            </a:r>
            <a:r>
              <a:rPr lang="en-US" sz="3200" b="1">
                <a:solidFill>
                  <a:srgbClr val="05689D"/>
                </a:solidFill>
                <a:latin typeface="Arial"/>
                <a:ea typeface="Arial"/>
                <a:cs typeface="Arial"/>
                <a:sym typeface="Arial"/>
              </a:rPr>
              <a:t>provee</a:t>
            </a:r>
            <a:endParaRPr/>
          </a:p>
        </p:txBody>
      </p:sp>
      <p:sp>
        <p:nvSpPr>
          <p:cNvPr id="188" name="Google Shape;188;p23"/>
          <p:cNvSpPr txBox="1"/>
          <p:nvPr/>
        </p:nvSpPr>
        <p:spPr>
          <a:xfrm>
            <a:off x="314802" y="4031575"/>
            <a:ext cx="10983600" cy="217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00050" marR="0" lvl="0" indent="-54292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Noto Sans Symbols"/>
              <a:buChar char="⮚"/>
            </a:pPr>
            <a:r>
              <a:rPr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Podemos Siempre encontrar un plan que encaje con su presupuesto</a:t>
            </a:r>
            <a:endParaRPr sz="2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00050" lvl="0" indent="-54292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alibri"/>
              <a:buChar char="⮚"/>
            </a:pPr>
            <a:r>
              <a:rPr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Da al beneficiario algunas opciones para usar hacia el pago del  préstamo o para juntar con el valor neto de la vivienda recibido en la  venta para pagar una casa más pequeña</a:t>
            </a:r>
            <a:endParaRPr sz="2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00050" lvl="0" indent="-54292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alibri"/>
              <a:buChar char="⮚"/>
            </a:pPr>
            <a:r>
              <a:rPr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Pueden Aumentar El tamano de el programa en cualquier momento</a:t>
            </a:r>
            <a:endParaRPr sz="2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23"/>
          <p:cNvSpPr txBox="1"/>
          <p:nvPr/>
        </p:nvSpPr>
        <p:spPr>
          <a:xfrm>
            <a:off x="3828747" y="1461455"/>
            <a:ext cx="7111200" cy="18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Pago del Principal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Beneficio de nivel que se establece para pagar el capital del préstamo para crear un pago asequible 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4"/>
          <p:cNvSpPr/>
          <p:nvPr/>
        </p:nvSpPr>
        <p:spPr>
          <a:xfrm>
            <a:off x="3155450" y="991575"/>
            <a:ext cx="5674500" cy="63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000001"/>
                </a:solidFill>
              </a:rPr>
              <a:t>Pago Completo de Hipoteca</a:t>
            </a:r>
            <a:endParaRPr/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2800">
              <a:solidFill>
                <a:srgbClr val="00000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24"/>
          <p:cNvSpPr/>
          <p:nvPr/>
        </p:nvSpPr>
        <p:spPr>
          <a:xfrm>
            <a:off x="551600" y="160528"/>
            <a:ext cx="108822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latin typeface="Arial Black"/>
                <a:ea typeface="Arial Black"/>
                <a:cs typeface="Arial Black"/>
                <a:sym typeface="Arial Black"/>
              </a:rPr>
              <a:t>Conociendo sus Opciones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800" b="1">
              <a:latin typeface="Arial Black"/>
              <a:ea typeface="Arial Black"/>
              <a:cs typeface="Arial Black"/>
              <a:sym typeface="Arial Black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800" b="1"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196" name="Google Shape;196;p24"/>
          <p:cNvSpPr/>
          <p:nvPr/>
        </p:nvSpPr>
        <p:spPr>
          <a:xfrm>
            <a:off x="1078025" y="1008790"/>
            <a:ext cx="934645" cy="128010"/>
          </a:xfrm>
          <a:prstGeom prst="rect">
            <a:avLst/>
          </a:prstGeom>
          <a:solidFill>
            <a:srgbClr val="B6E4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97" name="Google Shape;197;p24"/>
          <p:cNvCxnSpPr/>
          <p:nvPr/>
        </p:nvCxnSpPr>
        <p:spPr>
          <a:xfrm>
            <a:off x="836796" y="4856815"/>
            <a:ext cx="10518407" cy="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98" name="Google Shape;198;p24"/>
          <p:cNvCxnSpPr/>
          <p:nvPr/>
        </p:nvCxnSpPr>
        <p:spPr>
          <a:xfrm>
            <a:off x="11355202" y="3556416"/>
            <a:ext cx="0" cy="2679492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99" name="Google Shape;199;p24"/>
          <p:cNvCxnSpPr/>
          <p:nvPr/>
        </p:nvCxnSpPr>
        <p:spPr>
          <a:xfrm>
            <a:off x="836796" y="3429000"/>
            <a:ext cx="0" cy="2806908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200" name="Google Shape;200;p24" descr="Suburban scen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12344" y="1554552"/>
            <a:ext cx="1418344" cy="1418344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24"/>
          <p:cNvSpPr txBox="1"/>
          <p:nvPr/>
        </p:nvSpPr>
        <p:spPr>
          <a:xfrm>
            <a:off x="4288683" y="1622521"/>
            <a:ext cx="141834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u="sng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Ejemplo</a:t>
            </a:r>
            <a:endParaRPr/>
          </a:p>
        </p:txBody>
      </p:sp>
      <p:sp>
        <p:nvSpPr>
          <p:cNvPr id="202" name="Google Shape;202;p24"/>
          <p:cNvSpPr txBox="1"/>
          <p:nvPr/>
        </p:nvSpPr>
        <p:spPr>
          <a:xfrm>
            <a:off x="3871903" y="2063677"/>
            <a:ext cx="256686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00B05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$300,000 </a:t>
            </a:r>
            <a:r>
              <a:rPr lang="en-US" sz="20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Prestamo</a:t>
            </a:r>
            <a:endParaRPr/>
          </a:p>
        </p:txBody>
      </p:sp>
      <p:sp>
        <p:nvSpPr>
          <p:cNvPr id="203" name="Google Shape;203;p24"/>
          <p:cNvSpPr txBox="1"/>
          <p:nvPr/>
        </p:nvSpPr>
        <p:spPr>
          <a:xfrm>
            <a:off x="4234639" y="2572775"/>
            <a:ext cx="3336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Asegurado en buena Salud</a:t>
            </a:r>
            <a:endParaRPr/>
          </a:p>
        </p:txBody>
      </p:sp>
      <p:sp>
        <p:nvSpPr>
          <p:cNvPr id="204" name="Google Shape;204;p24"/>
          <p:cNvSpPr txBox="1"/>
          <p:nvPr/>
        </p:nvSpPr>
        <p:spPr>
          <a:xfrm>
            <a:off x="543828" y="6235900"/>
            <a:ext cx="1771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Primer Año 1</a:t>
            </a:r>
            <a:endParaRPr/>
          </a:p>
        </p:txBody>
      </p:sp>
      <p:sp>
        <p:nvSpPr>
          <p:cNvPr id="205" name="Google Shape;205;p24"/>
          <p:cNvSpPr txBox="1"/>
          <p:nvPr/>
        </p:nvSpPr>
        <p:spPr>
          <a:xfrm>
            <a:off x="10840475" y="6235900"/>
            <a:ext cx="866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Año 30</a:t>
            </a:r>
            <a:endParaRPr sz="18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5"/>
          <p:cNvSpPr/>
          <p:nvPr/>
        </p:nvSpPr>
        <p:spPr>
          <a:xfrm>
            <a:off x="3981422" y="991579"/>
            <a:ext cx="8460414" cy="10926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000001"/>
                </a:solidFill>
              </a:rPr>
              <a:t>Pago Completo de Hipoteca</a:t>
            </a:r>
            <a:endParaRPr/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2800">
              <a:solidFill>
                <a:srgbClr val="00000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25"/>
          <p:cNvSpPr/>
          <p:nvPr/>
        </p:nvSpPr>
        <p:spPr>
          <a:xfrm>
            <a:off x="1167013" y="177803"/>
            <a:ext cx="108822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latin typeface="Arial Black"/>
                <a:ea typeface="Arial Black"/>
                <a:cs typeface="Arial Black"/>
                <a:sym typeface="Arial Black"/>
              </a:rPr>
              <a:t>Conociendo sus Opciones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800" b="1"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212" name="Google Shape;212;p25"/>
          <p:cNvSpPr/>
          <p:nvPr/>
        </p:nvSpPr>
        <p:spPr>
          <a:xfrm>
            <a:off x="1078025" y="1008790"/>
            <a:ext cx="934645" cy="128010"/>
          </a:xfrm>
          <a:prstGeom prst="rect">
            <a:avLst/>
          </a:prstGeom>
          <a:solidFill>
            <a:srgbClr val="B6E4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13" name="Google Shape;213;p25"/>
          <p:cNvCxnSpPr/>
          <p:nvPr/>
        </p:nvCxnSpPr>
        <p:spPr>
          <a:xfrm>
            <a:off x="836796" y="4856815"/>
            <a:ext cx="10518407" cy="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14" name="Google Shape;214;p25"/>
          <p:cNvCxnSpPr/>
          <p:nvPr/>
        </p:nvCxnSpPr>
        <p:spPr>
          <a:xfrm>
            <a:off x="11355202" y="3556416"/>
            <a:ext cx="0" cy="2679492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15" name="Google Shape;215;p25"/>
          <p:cNvCxnSpPr/>
          <p:nvPr/>
        </p:nvCxnSpPr>
        <p:spPr>
          <a:xfrm>
            <a:off x="836796" y="3429000"/>
            <a:ext cx="0" cy="2806908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216" name="Google Shape;216;p25" descr="Suburban scen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13944" y="1478777"/>
            <a:ext cx="1418344" cy="1418344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25"/>
          <p:cNvSpPr txBox="1"/>
          <p:nvPr/>
        </p:nvSpPr>
        <p:spPr>
          <a:xfrm>
            <a:off x="4288683" y="1622521"/>
            <a:ext cx="1418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u="sng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Ejemplo:</a:t>
            </a:r>
            <a:endParaRPr/>
          </a:p>
        </p:txBody>
      </p:sp>
      <p:sp>
        <p:nvSpPr>
          <p:cNvPr id="218" name="Google Shape;218;p25"/>
          <p:cNvSpPr txBox="1"/>
          <p:nvPr/>
        </p:nvSpPr>
        <p:spPr>
          <a:xfrm>
            <a:off x="3871903" y="2063677"/>
            <a:ext cx="256686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00B05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$300,000 </a:t>
            </a:r>
            <a:r>
              <a:rPr lang="en-US" sz="20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Prestamo</a:t>
            </a:r>
            <a:endParaRPr/>
          </a:p>
        </p:txBody>
      </p:sp>
      <p:sp>
        <p:nvSpPr>
          <p:cNvPr id="219" name="Google Shape;219;p25"/>
          <p:cNvSpPr txBox="1"/>
          <p:nvPr/>
        </p:nvSpPr>
        <p:spPr>
          <a:xfrm>
            <a:off x="4195325" y="2367550"/>
            <a:ext cx="36552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Asegurado en Buena Salud</a:t>
            </a:r>
            <a:endParaRPr/>
          </a:p>
        </p:txBody>
      </p:sp>
      <p:sp>
        <p:nvSpPr>
          <p:cNvPr id="220" name="Google Shape;220;p25"/>
          <p:cNvSpPr txBox="1"/>
          <p:nvPr/>
        </p:nvSpPr>
        <p:spPr>
          <a:xfrm>
            <a:off x="543813" y="6235900"/>
            <a:ext cx="1771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Primer Año 1</a:t>
            </a:r>
            <a:endParaRPr/>
          </a:p>
        </p:txBody>
      </p:sp>
      <p:sp>
        <p:nvSpPr>
          <p:cNvPr id="221" name="Google Shape;221;p25"/>
          <p:cNvSpPr txBox="1"/>
          <p:nvPr/>
        </p:nvSpPr>
        <p:spPr>
          <a:xfrm>
            <a:off x="10940124" y="6235900"/>
            <a:ext cx="1045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Año 30</a:t>
            </a:r>
            <a:endParaRPr/>
          </a:p>
        </p:txBody>
      </p:sp>
      <p:cxnSp>
        <p:nvCxnSpPr>
          <p:cNvPr id="222" name="Google Shape;222;p25"/>
          <p:cNvCxnSpPr/>
          <p:nvPr/>
        </p:nvCxnSpPr>
        <p:spPr>
          <a:xfrm>
            <a:off x="937491" y="3385259"/>
            <a:ext cx="10417710" cy="13496"/>
          </a:xfrm>
          <a:prstGeom prst="straightConnector1">
            <a:avLst/>
          </a:prstGeom>
          <a:noFill/>
          <a:ln w="57150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223" name="Google Shape;223;p25"/>
          <p:cNvSpPr txBox="1"/>
          <p:nvPr/>
        </p:nvSpPr>
        <p:spPr>
          <a:xfrm>
            <a:off x="3534625" y="5967650"/>
            <a:ext cx="47991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Pago completo de la hipoteca</a:t>
            </a:r>
            <a:endParaRPr/>
          </a:p>
        </p:txBody>
      </p:sp>
      <p:sp>
        <p:nvSpPr>
          <p:cNvPr id="224" name="Google Shape;224;p25"/>
          <p:cNvSpPr txBox="1"/>
          <p:nvPr/>
        </p:nvSpPr>
        <p:spPr>
          <a:xfrm>
            <a:off x="1955550" y="3955250"/>
            <a:ext cx="86049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Nivel de Beneficios que le pagaria al beneficiario </a:t>
            </a:r>
            <a:r>
              <a:rPr lang="en-US" sz="2800">
                <a:solidFill>
                  <a:schemeClr val="accent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$300,000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26"/>
          <p:cNvSpPr/>
          <p:nvPr/>
        </p:nvSpPr>
        <p:spPr>
          <a:xfrm>
            <a:off x="3943272" y="1136804"/>
            <a:ext cx="8460300" cy="10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000001"/>
                </a:solidFill>
                <a:latin typeface="Arial"/>
                <a:ea typeface="Arial"/>
                <a:cs typeface="Arial"/>
                <a:sym typeface="Arial"/>
              </a:rPr>
              <a:t>P</a:t>
            </a:r>
            <a:r>
              <a:rPr lang="en-US" sz="3200" b="1">
                <a:solidFill>
                  <a:srgbClr val="000001"/>
                </a:solidFill>
              </a:rPr>
              <a:t>ago del Principal</a:t>
            </a:r>
            <a:endParaRPr/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2800">
              <a:solidFill>
                <a:srgbClr val="00000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p26"/>
          <p:cNvSpPr/>
          <p:nvPr/>
        </p:nvSpPr>
        <p:spPr>
          <a:xfrm>
            <a:off x="749988" y="177803"/>
            <a:ext cx="108822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latin typeface="Arial Black"/>
                <a:ea typeface="Arial Black"/>
                <a:cs typeface="Arial Black"/>
                <a:sym typeface="Arial Black"/>
              </a:rPr>
              <a:t>Conociendo sus Opciones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800" b="1"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231" name="Google Shape;231;p26"/>
          <p:cNvSpPr/>
          <p:nvPr/>
        </p:nvSpPr>
        <p:spPr>
          <a:xfrm>
            <a:off x="1078025" y="1008790"/>
            <a:ext cx="934645" cy="128010"/>
          </a:xfrm>
          <a:prstGeom prst="rect">
            <a:avLst/>
          </a:prstGeom>
          <a:solidFill>
            <a:srgbClr val="B6E4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2" name="Google Shape;232;p26" descr="Suburban scen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13944" y="1478777"/>
            <a:ext cx="1418344" cy="1418344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p26"/>
          <p:cNvSpPr txBox="1"/>
          <p:nvPr/>
        </p:nvSpPr>
        <p:spPr>
          <a:xfrm>
            <a:off x="4288683" y="1622521"/>
            <a:ext cx="141834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u="sng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Ejemplo:</a:t>
            </a:r>
            <a:endParaRPr/>
          </a:p>
        </p:txBody>
      </p:sp>
      <p:sp>
        <p:nvSpPr>
          <p:cNvPr id="234" name="Google Shape;234;p26"/>
          <p:cNvSpPr txBox="1"/>
          <p:nvPr/>
        </p:nvSpPr>
        <p:spPr>
          <a:xfrm>
            <a:off x="4306638" y="2637075"/>
            <a:ext cx="35787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Asegurado en buena Salud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rgbClr val="00B05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26"/>
          <p:cNvSpPr txBox="1"/>
          <p:nvPr/>
        </p:nvSpPr>
        <p:spPr>
          <a:xfrm>
            <a:off x="3832303" y="2160527"/>
            <a:ext cx="2566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$300,000 Prestamo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27"/>
          <p:cNvSpPr/>
          <p:nvPr/>
        </p:nvSpPr>
        <p:spPr>
          <a:xfrm>
            <a:off x="3981422" y="991579"/>
            <a:ext cx="8460300" cy="10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000001"/>
                </a:solidFill>
              </a:rPr>
              <a:t>Pago del Principal</a:t>
            </a:r>
            <a:endParaRPr/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2800">
              <a:solidFill>
                <a:srgbClr val="00000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p27"/>
          <p:cNvSpPr/>
          <p:nvPr/>
        </p:nvSpPr>
        <p:spPr>
          <a:xfrm>
            <a:off x="715513" y="-25444"/>
            <a:ext cx="108822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latin typeface="Arial Black"/>
                <a:ea typeface="Arial Black"/>
                <a:cs typeface="Arial Black"/>
                <a:sym typeface="Arial Black"/>
              </a:rPr>
              <a:t>Conociendo sus Opciones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800" b="1"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242" name="Google Shape;242;p27"/>
          <p:cNvSpPr/>
          <p:nvPr/>
        </p:nvSpPr>
        <p:spPr>
          <a:xfrm>
            <a:off x="1078025" y="983343"/>
            <a:ext cx="934500" cy="128100"/>
          </a:xfrm>
          <a:prstGeom prst="rect">
            <a:avLst/>
          </a:prstGeom>
          <a:solidFill>
            <a:srgbClr val="B6E4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43" name="Google Shape;243;p27"/>
          <p:cNvCxnSpPr/>
          <p:nvPr/>
        </p:nvCxnSpPr>
        <p:spPr>
          <a:xfrm>
            <a:off x="836796" y="4856815"/>
            <a:ext cx="10518407" cy="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44" name="Google Shape;244;p27"/>
          <p:cNvCxnSpPr/>
          <p:nvPr/>
        </p:nvCxnSpPr>
        <p:spPr>
          <a:xfrm>
            <a:off x="11355201" y="3556892"/>
            <a:ext cx="1" cy="2679016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45" name="Google Shape;245;p27"/>
          <p:cNvCxnSpPr/>
          <p:nvPr/>
        </p:nvCxnSpPr>
        <p:spPr>
          <a:xfrm>
            <a:off x="836796" y="3429000"/>
            <a:ext cx="0" cy="2806908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246" name="Google Shape;246;p27" descr="Suburban scen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13944" y="1453330"/>
            <a:ext cx="1418344" cy="1418344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27"/>
          <p:cNvSpPr txBox="1"/>
          <p:nvPr/>
        </p:nvSpPr>
        <p:spPr>
          <a:xfrm>
            <a:off x="4288683" y="1597074"/>
            <a:ext cx="1418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u="sng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Ejemplo</a:t>
            </a:r>
            <a:endParaRPr/>
          </a:p>
        </p:txBody>
      </p:sp>
      <p:sp>
        <p:nvSpPr>
          <p:cNvPr id="248" name="Google Shape;248;p27"/>
          <p:cNvSpPr txBox="1"/>
          <p:nvPr/>
        </p:nvSpPr>
        <p:spPr>
          <a:xfrm>
            <a:off x="4195316" y="2342103"/>
            <a:ext cx="31335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Asegurado en Buena Salud</a:t>
            </a:r>
            <a:endParaRPr/>
          </a:p>
        </p:txBody>
      </p:sp>
      <p:sp>
        <p:nvSpPr>
          <p:cNvPr id="249" name="Google Shape;249;p27"/>
          <p:cNvSpPr txBox="1"/>
          <p:nvPr/>
        </p:nvSpPr>
        <p:spPr>
          <a:xfrm>
            <a:off x="543815" y="6235900"/>
            <a:ext cx="1593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Primer Año 1</a:t>
            </a:r>
            <a:endParaRPr/>
          </a:p>
        </p:txBody>
      </p:sp>
      <p:sp>
        <p:nvSpPr>
          <p:cNvPr id="250" name="Google Shape;250;p27"/>
          <p:cNvSpPr txBox="1"/>
          <p:nvPr/>
        </p:nvSpPr>
        <p:spPr>
          <a:xfrm>
            <a:off x="11003724" y="6235900"/>
            <a:ext cx="934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Año 30</a:t>
            </a:r>
            <a:endParaRPr/>
          </a:p>
        </p:txBody>
      </p:sp>
      <p:sp>
        <p:nvSpPr>
          <p:cNvPr id="251" name="Google Shape;251;p27"/>
          <p:cNvSpPr txBox="1"/>
          <p:nvPr/>
        </p:nvSpPr>
        <p:spPr>
          <a:xfrm>
            <a:off x="4556026" y="6019596"/>
            <a:ext cx="28545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Pago del Principal</a:t>
            </a:r>
            <a:endParaRPr/>
          </a:p>
        </p:txBody>
      </p:sp>
      <p:sp>
        <p:nvSpPr>
          <p:cNvPr id="252" name="Google Shape;252;p27"/>
          <p:cNvSpPr txBox="1"/>
          <p:nvPr/>
        </p:nvSpPr>
        <p:spPr>
          <a:xfrm>
            <a:off x="3871903" y="2038230"/>
            <a:ext cx="2566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$300,000 Prestamo</a:t>
            </a:r>
            <a:endParaRPr/>
          </a:p>
        </p:txBody>
      </p:sp>
      <p:sp>
        <p:nvSpPr>
          <p:cNvPr id="253" name="Google Shape;253;p27"/>
          <p:cNvSpPr txBox="1"/>
          <p:nvPr/>
        </p:nvSpPr>
        <p:spPr>
          <a:xfrm>
            <a:off x="543831" y="2863827"/>
            <a:ext cx="2566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$300,000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8" name="Google Shape;258;p28"/>
          <p:cNvCxnSpPr/>
          <p:nvPr/>
        </p:nvCxnSpPr>
        <p:spPr>
          <a:xfrm>
            <a:off x="836796" y="4856815"/>
            <a:ext cx="10518407" cy="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59" name="Google Shape;259;p28"/>
          <p:cNvCxnSpPr/>
          <p:nvPr/>
        </p:nvCxnSpPr>
        <p:spPr>
          <a:xfrm>
            <a:off x="11355201" y="3556892"/>
            <a:ext cx="1" cy="2679016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60" name="Google Shape;260;p28"/>
          <p:cNvCxnSpPr/>
          <p:nvPr/>
        </p:nvCxnSpPr>
        <p:spPr>
          <a:xfrm>
            <a:off x="836796" y="3429000"/>
            <a:ext cx="0" cy="2806908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61" name="Google Shape;261;p28"/>
          <p:cNvSpPr txBox="1"/>
          <p:nvPr/>
        </p:nvSpPr>
        <p:spPr>
          <a:xfrm>
            <a:off x="543814" y="6235900"/>
            <a:ext cx="16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Primer Año 1</a:t>
            </a:r>
            <a:endParaRPr/>
          </a:p>
        </p:txBody>
      </p:sp>
      <p:sp>
        <p:nvSpPr>
          <p:cNvPr id="262" name="Google Shape;262;p28"/>
          <p:cNvSpPr txBox="1"/>
          <p:nvPr/>
        </p:nvSpPr>
        <p:spPr>
          <a:xfrm>
            <a:off x="10965549" y="6235900"/>
            <a:ext cx="934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Año 30</a:t>
            </a:r>
            <a:endParaRPr/>
          </a:p>
        </p:txBody>
      </p:sp>
      <p:cxnSp>
        <p:nvCxnSpPr>
          <p:cNvPr id="263" name="Google Shape;263;p28"/>
          <p:cNvCxnSpPr/>
          <p:nvPr/>
        </p:nvCxnSpPr>
        <p:spPr>
          <a:xfrm>
            <a:off x="937492" y="3415504"/>
            <a:ext cx="10417710" cy="2700483"/>
          </a:xfrm>
          <a:prstGeom prst="straightConnector1">
            <a:avLst/>
          </a:prstGeom>
          <a:noFill/>
          <a:ln w="57150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264" name="Google Shape;264;p28"/>
          <p:cNvSpPr txBox="1"/>
          <p:nvPr/>
        </p:nvSpPr>
        <p:spPr>
          <a:xfrm>
            <a:off x="4556026" y="6019596"/>
            <a:ext cx="28545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Pago del Principal</a:t>
            </a:r>
            <a:endParaRPr sz="2800">
              <a:solidFill>
                <a:srgbClr val="FFC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p28"/>
          <p:cNvSpPr txBox="1"/>
          <p:nvPr/>
        </p:nvSpPr>
        <p:spPr>
          <a:xfrm>
            <a:off x="543831" y="2889274"/>
            <a:ext cx="256686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$300,000</a:t>
            </a:r>
            <a:endParaRPr/>
          </a:p>
        </p:txBody>
      </p:sp>
      <p:sp>
        <p:nvSpPr>
          <p:cNvPr id="266" name="Google Shape;266;p28"/>
          <p:cNvSpPr/>
          <p:nvPr/>
        </p:nvSpPr>
        <p:spPr>
          <a:xfrm>
            <a:off x="3981422" y="991579"/>
            <a:ext cx="8460300" cy="10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000001"/>
                </a:solidFill>
              </a:rPr>
              <a:t>Pago del Principal</a:t>
            </a:r>
            <a:endParaRPr/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2800">
              <a:solidFill>
                <a:srgbClr val="00000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28"/>
          <p:cNvSpPr/>
          <p:nvPr/>
        </p:nvSpPr>
        <p:spPr>
          <a:xfrm>
            <a:off x="715513" y="-25444"/>
            <a:ext cx="108822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latin typeface="Arial Black"/>
                <a:ea typeface="Arial Black"/>
                <a:cs typeface="Arial Black"/>
                <a:sym typeface="Arial Black"/>
              </a:rPr>
              <a:t>Conociendo sus Opciones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800" b="1"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268" name="Google Shape;268;p28"/>
          <p:cNvSpPr/>
          <p:nvPr/>
        </p:nvSpPr>
        <p:spPr>
          <a:xfrm>
            <a:off x="1078025" y="983343"/>
            <a:ext cx="934500" cy="128100"/>
          </a:xfrm>
          <a:prstGeom prst="rect">
            <a:avLst/>
          </a:prstGeom>
          <a:solidFill>
            <a:srgbClr val="B6E4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9" name="Google Shape;269;p28" descr="Suburban scen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13944" y="1453330"/>
            <a:ext cx="1418344" cy="1418344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Google Shape;270;p28"/>
          <p:cNvSpPr txBox="1"/>
          <p:nvPr/>
        </p:nvSpPr>
        <p:spPr>
          <a:xfrm>
            <a:off x="4288683" y="1597074"/>
            <a:ext cx="1418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u="sng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Ejemplo</a:t>
            </a:r>
            <a:endParaRPr/>
          </a:p>
        </p:txBody>
      </p:sp>
      <p:sp>
        <p:nvSpPr>
          <p:cNvPr id="271" name="Google Shape;271;p28"/>
          <p:cNvSpPr txBox="1"/>
          <p:nvPr/>
        </p:nvSpPr>
        <p:spPr>
          <a:xfrm>
            <a:off x="4195316" y="2342103"/>
            <a:ext cx="31335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Asegurado en Buena Salud</a:t>
            </a:r>
            <a:endParaRPr/>
          </a:p>
        </p:txBody>
      </p:sp>
      <p:sp>
        <p:nvSpPr>
          <p:cNvPr id="272" name="Google Shape;272;p28"/>
          <p:cNvSpPr txBox="1"/>
          <p:nvPr/>
        </p:nvSpPr>
        <p:spPr>
          <a:xfrm>
            <a:off x="3871903" y="2038230"/>
            <a:ext cx="2566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$300,000 Prestamo</a:t>
            </a:r>
            <a:endParaRPr/>
          </a:p>
        </p:txBody>
      </p:sp>
      <p:sp>
        <p:nvSpPr>
          <p:cNvPr id="273" name="Google Shape;273;p28"/>
          <p:cNvSpPr txBox="1"/>
          <p:nvPr/>
        </p:nvSpPr>
        <p:spPr>
          <a:xfrm>
            <a:off x="543831" y="2863827"/>
            <a:ext cx="2566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$300,000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8" name="Google Shape;278;p29"/>
          <p:cNvCxnSpPr/>
          <p:nvPr/>
        </p:nvCxnSpPr>
        <p:spPr>
          <a:xfrm>
            <a:off x="836796" y="4856815"/>
            <a:ext cx="10518407" cy="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79" name="Google Shape;279;p29"/>
          <p:cNvCxnSpPr/>
          <p:nvPr/>
        </p:nvCxnSpPr>
        <p:spPr>
          <a:xfrm>
            <a:off x="11355201" y="3556892"/>
            <a:ext cx="1" cy="2679016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80" name="Google Shape;280;p29"/>
          <p:cNvCxnSpPr/>
          <p:nvPr/>
        </p:nvCxnSpPr>
        <p:spPr>
          <a:xfrm>
            <a:off x="836796" y="3429000"/>
            <a:ext cx="0" cy="2806908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81" name="Google Shape;281;p29"/>
          <p:cNvSpPr txBox="1"/>
          <p:nvPr/>
        </p:nvSpPr>
        <p:spPr>
          <a:xfrm>
            <a:off x="543829" y="6235900"/>
            <a:ext cx="2090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Primer Año 1</a:t>
            </a:r>
            <a:endParaRPr/>
          </a:p>
        </p:txBody>
      </p:sp>
      <p:sp>
        <p:nvSpPr>
          <p:cNvPr id="282" name="Google Shape;282;p29"/>
          <p:cNvSpPr txBox="1"/>
          <p:nvPr/>
        </p:nvSpPr>
        <p:spPr>
          <a:xfrm>
            <a:off x="11003724" y="6235900"/>
            <a:ext cx="880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Año 30</a:t>
            </a:r>
            <a:endParaRPr/>
          </a:p>
        </p:txBody>
      </p:sp>
      <p:cxnSp>
        <p:nvCxnSpPr>
          <p:cNvPr id="283" name="Google Shape;283;p29"/>
          <p:cNvCxnSpPr/>
          <p:nvPr/>
        </p:nvCxnSpPr>
        <p:spPr>
          <a:xfrm>
            <a:off x="937492" y="3415504"/>
            <a:ext cx="10417710" cy="2700483"/>
          </a:xfrm>
          <a:prstGeom prst="straightConnector1">
            <a:avLst/>
          </a:prstGeom>
          <a:noFill/>
          <a:ln w="57150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284" name="Google Shape;284;p29"/>
          <p:cNvSpPr txBox="1"/>
          <p:nvPr/>
        </p:nvSpPr>
        <p:spPr>
          <a:xfrm>
            <a:off x="4556026" y="6019596"/>
            <a:ext cx="2854499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Principle Paydown</a:t>
            </a:r>
            <a:endParaRPr/>
          </a:p>
        </p:txBody>
      </p:sp>
      <p:sp>
        <p:nvSpPr>
          <p:cNvPr id="285" name="Google Shape;285;p29"/>
          <p:cNvSpPr txBox="1"/>
          <p:nvPr/>
        </p:nvSpPr>
        <p:spPr>
          <a:xfrm>
            <a:off x="543831" y="2889274"/>
            <a:ext cx="256686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$300,000</a:t>
            </a:r>
            <a:endParaRPr/>
          </a:p>
        </p:txBody>
      </p:sp>
      <p:cxnSp>
        <p:nvCxnSpPr>
          <p:cNvPr id="286" name="Google Shape;286;p29"/>
          <p:cNvCxnSpPr/>
          <p:nvPr/>
        </p:nvCxnSpPr>
        <p:spPr>
          <a:xfrm>
            <a:off x="3138106" y="3927423"/>
            <a:ext cx="0" cy="1783052"/>
          </a:xfrm>
          <a:prstGeom prst="straightConnector1">
            <a:avLst/>
          </a:prstGeom>
          <a:noFill/>
          <a:ln w="9525" cap="flat" cmpd="sng">
            <a:solidFill>
              <a:srgbClr val="2C2C2C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87" name="Google Shape;287;p29"/>
          <p:cNvSpPr txBox="1"/>
          <p:nvPr/>
        </p:nvSpPr>
        <p:spPr>
          <a:xfrm>
            <a:off x="2511515" y="3430648"/>
            <a:ext cx="1407348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$250,000</a:t>
            </a:r>
            <a:endParaRPr/>
          </a:p>
        </p:txBody>
      </p:sp>
      <p:sp>
        <p:nvSpPr>
          <p:cNvPr id="288" name="Google Shape;288;p29"/>
          <p:cNvSpPr/>
          <p:nvPr/>
        </p:nvSpPr>
        <p:spPr>
          <a:xfrm>
            <a:off x="3981422" y="991579"/>
            <a:ext cx="8460300" cy="10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000001"/>
                </a:solidFill>
              </a:rPr>
              <a:t>Pago del Principal</a:t>
            </a:r>
            <a:endParaRPr/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2800">
              <a:solidFill>
                <a:srgbClr val="00000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" name="Google Shape;289;p29"/>
          <p:cNvSpPr/>
          <p:nvPr/>
        </p:nvSpPr>
        <p:spPr>
          <a:xfrm>
            <a:off x="715513" y="-25444"/>
            <a:ext cx="108822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latin typeface="Arial Black"/>
                <a:ea typeface="Arial Black"/>
                <a:cs typeface="Arial Black"/>
                <a:sym typeface="Arial Black"/>
              </a:rPr>
              <a:t>Conociendo sus Opciones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800" b="1"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290" name="Google Shape;290;p29"/>
          <p:cNvSpPr/>
          <p:nvPr/>
        </p:nvSpPr>
        <p:spPr>
          <a:xfrm>
            <a:off x="1078025" y="983343"/>
            <a:ext cx="934500" cy="128100"/>
          </a:xfrm>
          <a:prstGeom prst="rect">
            <a:avLst/>
          </a:prstGeom>
          <a:solidFill>
            <a:srgbClr val="B6E4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1" name="Google Shape;291;p29" descr="Suburban scen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13944" y="1453330"/>
            <a:ext cx="1418344" cy="1418344"/>
          </a:xfrm>
          <a:prstGeom prst="rect">
            <a:avLst/>
          </a:prstGeom>
          <a:noFill/>
          <a:ln>
            <a:noFill/>
          </a:ln>
        </p:spPr>
      </p:pic>
      <p:sp>
        <p:nvSpPr>
          <p:cNvPr id="292" name="Google Shape;292;p29"/>
          <p:cNvSpPr txBox="1"/>
          <p:nvPr/>
        </p:nvSpPr>
        <p:spPr>
          <a:xfrm>
            <a:off x="4288683" y="1597074"/>
            <a:ext cx="1418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u="sng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Ejemplo</a:t>
            </a:r>
            <a:endParaRPr/>
          </a:p>
        </p:txBody>
      </p:sp>
      <p:sp>
        <p:nvSpPr>
          <p:cNvPr id="293" name="Google Shape;293;p29"/>
          <p:cNvSpPr txBox="1"/>
          <p:nvPr/>
        </p:nvSpPr>
        <p:spPr>
          <a:xfrm>
            <a:off x="4195316" y="2342103"/>
            <a:ext cx="31335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Asegurado en Buena Salud</a:t>
            </a:r>
            <a:endParaRPr/>
          </a:p>
        </p:txBody>
      </p:sp>
      <p:sp>
        <p:nvSpPr>
          <p:cNvPr id="294" name="Google Shape;294;p29"/>
          <p:cNvSpPr txBox="1"/>
          <p:nvPr/>
        </p:nvSpPr>
        <p:spPr>
          <a:xfrm>
            <a:off x="3871903" y="2038230"/>
            <a:ext cx="2566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$300,000 Prestamo</a:t>
            </a:r>
            <a:endParaRPr/>
          </a:p>
        </p:txBody>
      </p:sp>
      <p:sp>
        <p:nvSpPr>
          <p:cNvPr id="295" name="Google Shape;295;p29"/>
          <p:cNvSpPr txBox="1"/>
          <p:nvPr/>
        </p:nvSpPr>
        <p:spPr>
          <a:xfrm>
            <a:off x="543831" y="2863827"/>
            <a:ext cx="2566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$300,000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0" name="Google Shape;300;p30"/>
          <p:cNvCxnSpPr/>
          <p:nvPr/>
        </p:nvCxnSpPr>
        <p:spPr>
          <a:xfrm>
            <a:off x="836796" y="4856815"/>
            <a:ext cx="10518407" cy="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301" name="Google Shape;301;p30"/>
          <p:cNvCxnSpPr/>
          <p:nvPr/>
        </p:nvCxnSpPr>
        <p:spPr>
          <a:xfrm>
            <a:off x="11355201" y="3556892"/>
            <a:ext cx="1" cy="2679016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302" name="Google Shape;302;p30"/>
          <p:cNvCxnSpPr/>
          <p:nvPr/>
        </p:nvCxnSpPr>
        <p:spPr>
          <a:xfrm>
            <a:off x="836796" y="3429000"/>
            <a:ext cx="0" cy="2806908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303" name="Google Shape;303;p30"/>
          <p:cNvCxnSpPr/>
          <p:nvPr/>
        </p:nvCxnSpPr>
        <p:spPr>
          <a:xfrm>
            <a:off x="937492" y="3415504"/>
            <a:ext cx="10417710" cy="2700483"/>
          </a:xfrm>
          <a:prstGeom prst="straightConnector1">
            <a:avLst/>
          </a:prstGeom>
          <a:noFill/>
          <a:ln w="57150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304" name="Google Shape;304;p30"/>
          <p:cNvSpPr txBox="1"/>
          <p:nvPr/>
        </p:nvSpPr>
        <p:spPr>
          <a:xfrm>
            <a:off x="4556026" y="6019596"/>
            <a:ext cx="2854499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Principle Paydown</a:t>
            </a:r>
            <a:endParaRPr/>
          </a:p>
        </p:txBody>
      </p:sp>
      <p:sp>
        <p:nvSpPr>
          <p:cNvPr id="305" name="Google Shape;305;p30"/>
          <p:cNvSpPr txBox="1"/>
          <p:nvPr/>
        </p:nvSpPr>
        <p:spPr>
          <a:xfrm>
            <a:off x="543831" y="2889274"/>
            <a:ext cx="256686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$300,000</a:t>
            </a:r>
            <a:endParaRPr/>
          </a:p>
        </p:txBody>
      </p:sp>
      <p:cxnSp>
        <p:nvCxnSpPr>
          <p:cNvPr id="306" name="Google Shape;306;p30"/>
          <p:cNvCxnSpPr/>
          <p:nvPr/>
        </p:nvCxnSpPr>
        <p:spPr>
          <a:xfrm>
            <a:off x="3138106" y="3927423"/>
            <a:ext cx="0" cy="1783052"/>
          </a:xfrm>
          <a:prstGeom prst="straightConnector1">
            <a:avLst/>
          </a:prstGeom>
          <a:noFill/>
          <a:ln w="9525" cap="flat" cmpd="sng">
            <a:solidFill>
              <a:srgbClr val="2C2C2C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07" name="Google Shape;307;p30"/>
          <p:cNvSpPr txBox="1"/>
          <p:nvPr/>
        </p:nvSpPr>
        <p:spPr>
          <a:xfrm>
            <a:off x="2511515" y="3430648"/>
            <a:ext cx="1407348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$250,000</a:t>
            </a:r>
            <a:endParaRPr/>
          </a:p>
        </p:txBody>
      </p:sp>
      <p:sp>
        <p:nvSpPr>
          <p:cNvPr id="308" name="Google Shape;308;p30"/>
          <p:cNvSpPr txBox="1"/>
          <p:nvPr/>
        </p:nvSpPr>
        <p:spPr>
          <a:xfrm>
            <a:off x="5288572" y="4180703"/>
            <a:ext cx="1263378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$150,000</a:t>
            </a:r>
            <a:endParaRPr/>
          </a:p>
        </p:txBody>
      </p:sp>
      <p:cxnSp>
        <p:nvCxnSpPr>
          <p:cNvPr id="309" name="Google Shape;309;p30"/>
          <p:cNvCxnSpPr/>
          <p:nvPr/>
        </p:nvCxnSpPr>
        <p:spPr>
          <a:xfrm>
            <a:off x="5920261" y="4640202"/>
            <a:ext cx="0" cy="966477"/>
          </a:xfrm>
          <a:prstGeom prst="straightConnector1">
            <a:avLst/>
          </a:prstGeom>
          <a:noFill/>
          <a:ln w="9525" cap="flat" cmpd="sng">
            <a:solidFill>
              <a:srgbClr val="2C2C2C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310" name="Google Shape;310;p30"/>
          <p:cNvCxnSpPr/>
          <p:nvPr/>
        </p:nvCxnSpPr>
        <p:spPr>
          <a:xfrm>
            <a:off x="8552603" y="5304207"/>
            <a:ext cx="0" cy="682559"/>
          </a:xfrm>
          <a:prstGeom prst="straightConnector1">
            <a:avLst/>
          </a:prstGeom>
          <a:noFill/>
          <a:ln w="9525" cap="flat" cmpd="sng">
            <a:solidFill>
              <a:srgbClr val="2C2C2C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11" name="Google Shape;311;p30"/>
          <p:cNvSpPr txBox="1"/>
          <p:nvPr/>
        </p:nvSpPr>
        <p:spPr>
          <a:xfrm>
            <a:off x="7979042" y="4904097"/>
            <a:ext cx="1263378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$100,000</a:t>
            </a:r>
            <a:endParaRPr/>
          </a:p>
        </p:txBody>
      </p:sp>
      <p:sp>
        <p:nvSpPr>
          <p:cNvPr id="312" name="Google Shape;312;p30"/>
          <p:cNvSpPr/>
          <p:nvPr/>
        </p:nvSpPr>
        <p:spPr>
          <a:xfrm>
            <a:off x="3981422" y="991579"/>
            <a:ext cx="8460300" cy="10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000001"/>
                </a:solidFill>
              </a:rPr>
              <a:t>Pago del Principal</a:t>
            </a:r>
            <a:endParaRPr/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2800">
              <a:solidFill>
                <a:srgbClr val="00000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3" name="Google Shape;313;p30"/>
          <p:cNvSpPr/>
          <p:nvPr/>
        </p:nvSpPr>
        <p:spPr>
          <a:xfrm>
            <a:off x="715513" y="-25444"/>
            <a:ext cx="108822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latin typeface="Arial Black"/>
                <a:ea typeface="Arial Black"/>
                <a:cs typeface="Arial Black"/>
                <a:sym typeface="Arial Black"/>
              </a:rPr>
              <a:t>Conociendo sus Opciones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800" b="1"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314" name="Google Shape;314;p30"/>
          <p:cNvSpPr/>
          <p:nvPr/>
        </p:nvSpPr>
        <p:spPr>
          <a:xfrm>
            <a:off x="1078025" y="983343"/>
            <a:ext cx="934500" cy="128100"/>
          </a:xfrm>
          <a:prstGeom prst="rect">
            <a:avLst/>
          </a:prstGeom>
          <a:solidFill>
            <a:srgbClr val="B6E4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5" name="Google Shape;315;p30" descr="Suburban scen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13944" y="1453330"/>
            <a:ext cx="1418344" cy="1418344"/>
          </a:xfrm>
          <a:prstGeom prst="rect">
            <a:avLst/>
          </a:prstGeom>
          <a:noFill/>
          <a:ln>
            <a:noFill/>
          </a:ln>
        </p:spPr>
      </p:pic>
      <p:sp>
        <p:nvSpPr>
          <p:cNvPr id="316" name="Google Shape;316;p30"/>
          <p:cNvSpPr txBox="1"/>
          <p:nvPr/>
        </p:nvSpPr>
        <p:spPr>
          <a:xfrm>
            <a:off x="4288683" y="1597074"/>
            <a:ext cx="1418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u="sng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Ejemplo</a:t>
            </a:r>
            <a:endParaRPr/>
          </a:p>
        </p:txBody>
      </p:sp>
      <p:sp>
        <p:nvSpPr>
          <p:cNvPr id="317" name="Google Shape;317;p30"/>
          <p:cNvSpPr txBox="1"/>
          <p:nvPr/>
        </p:nvSpPr>
        <p:spPr>
          <a:xfrm>
            <a:off x="4195316" y="2342103"/>
            <a:ext cx="31335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Asegurado en Buena Salud</a:t>
            </a:r>
            <a:endParaRPr/>
          </a:p>
        </p:txBody>
      </p:sp>
      <p:sp>
        <p:nvSpPr>
          <p:cNvPr id="318" name="Google Shape;318;p30"/>
          <p:cNvSpPr txBox="1"/>
          <p:nvPr/>
        </p:nvSpPr>
        <p:spPr>
          <a:xfrm>
            <a:off x="3871903" y="2038230"/>
            <a:ext cx="2566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$300,000 Prestamo</a:t>
            </a:r>
            <a:endParaRPr/>
          </a:p>
        </p:txBody>
      </p:sp>
      <p:sp>
        <p:nvSpPr>
          <p:cNvPr id="319" name="Google Shape;319;p30"/>
          <p:cNvSpPr txBox="1"/>
          <p:nvPr/>
        </p:nvSpPr>
        <p:spPr>
          <a:xfrm>
            <a:off x="543831" y="2863827"/>
            <a:ext cx="2566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$300,000</a:t>
            </a:r>
            <a:endParaRPr/>
          </a:p>
        </p:txBody>
      </p:sp>
      <p:sp>
        <p:nvSpPr>
          <p:cNvPr id="320" name="Google Shape;320;p30"/>
          <p:cNvSpPr txBox="1"/>
          <p:nvPr/>
        </p:nvSpPr>
        <p:spPr>
          <a:xfrm>
            <a:off x="543829" y="6235900"/>
            <a:ext cx="2090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Primer Año 1</a:t>
            </a:r>
            <a:endParaRPr/>
          </a:p>
        </p:txBody>
      </p:sp>
      <p:sp>
        <p:nvSpPr>
          <p:cNvPr id="321" name="Google Shape;321;p30"/>
          <p:cNvSpPr txBox="1"/>
          <p:nvPr/>
        </p:nvSpPr>
        <p:spPr>
          <a:xfrm>
            <a:off x="10965549" y="6235900"/>
            <a:ext cx="934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Año 30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6" name="Google Shape;326;p31"/>
          <p:cNvCxnSpPr/>
          <p:nvPr/>
        </p:nvCxnSpPr>
        <p:spPr>
          <a:xfrm>
            <a:off x="836796" y="4856815"/>
            <a:ext cx="10518407" cy="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327" name="Google Shape;327;p31"/>
          <p:cNvCxnSpPr/>
          <p:nvPr/>
        </p:nvCxnSpPr>
        <p:spPr>
          <a:xfrm>
            <a:off x="11355201" y="3556892"/>
            <a:ext cx="1" cy="2679016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328" name="Google Shape;328;p31"/>
          <p:cNvCxnSpPr/>
          <p:nvPr/>
        </p:nvCxnSpPr>
        <p:spPr>
          <a:xfrm>
            <a:off x="836796" y="3429000"/>
            <a:ext cx="0" cy="2806908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329" name="Google Shape;329;p31"/>
          <p:cNvCxnSpPr/>
          <p:nvPr/>
        </p:nvCxnSpPr>
        <p:spPr>
          <a:xfrm>
            <a:off x="937492" y="3415504"/>
            <a:ext cx="10417710" cy="2700483"/>
          </a:xfrm>
          <a:prstGeom prst="straightConnector1">
            <a:avLst/>
          </a:prstGeom>
          <a:noFill/>
          <a:ln w="57150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330" name="Google Shape;330;p31"/>
          <p:cNvSpPr txBox="1"/>
          <p:nvPr/>
        </p:nvSpPr>
        <p:spPr>
          <a:xfrm>
            <a:off x="4556026" y="6019596"/>
            <a:ext cx="28545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Pago Del Principal</a:t>
            </a:r>
            <a:endParaRPr/>
          </a:p>
        </p:txBody>
      </p:sp>
      <p:sp>
        <p:nvSpPr>
          <p:cNvPr id="331" name="Google Shape;331;p31"/>
          <p:cNvSpPr txBox="1"/>
          <p:nvPr/>
        </p:nvSpPr>
        <p:spPr>
          <a:xfrm>
            <a:off x="543831" y="2889274"/>
            <a:ext cx="2566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$300,000</a:t>
            </a:r>
            <a:endParaRPr/>
          </a:p>
        </p:txBody>
      </p:sp>
      <p:cxnSp>
        <p:nvCxnSpPr>
          <p:cNvPr id="332" name="Google Shape;332;p31"/>
          <p:cNvCxnSpPr/>
          <p:nvPr/>
        </p:nvCxnSpPr>
        <p:spPr>
          <a:xfrm>
            <a:off x="3138106" y="3927423"/>
            <a:ext cx="0" cy="1783052"/>
          </a:xfrm>
          <a:prstGeom prst="straightConnector1">
            <a:avLst/>
          </a:prstGeom>
          <a:noFill/>
          <a:ln w="9525" cap="flat" cmpd="sng">
            <a:solidFill>
              <a:srgbClr val="2C2C2C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33" name="Google Shape;333;p31"/>
          <p:cNvSpPr txBox="1"/>
          <p:nvPr/>
        </p:nvSpPr>
        <p:spPr>
          <a:xfrm>
            <a:off x="2511515" y="3430648"/>
            <a:ext cx="1407348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$250,000</a:t>
            </a:r>
            <a:endParaRPr/>
          </a:p>
        </p:txBody>
      </p:sp>
      <p:sp>
        <p:nvSpPr>
          <p:cNvPr id="334" name="Google Shape;334;p31"/>
          <p:cNvSpPr txBox="1"/>
          <p:nvPr/>
        </p:nvSpPr>
        <p:spPr>
          <a:xfrm>
            <a:off x="5288572" y="4180703"/>
            <a:ext cx="1263378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$150,000</a:t>
            </a:r>
            <a:endParaRPr/>
          </a:p>
        </p:txBody>
      </p:sp>
      <p:cxnSp>
        <p:nvCxnSpPr>
          <p:cNvPr id="335" name="Google Shape;335;p31"/>
          <p:cNvCxnSpPr/>
          <p:nvPr/>
        </p:nvCxnSpPr>
        <p:spPr>
          <a:xfrm>
            <a:off x="5920261" y="4640202"/>
            <a:ext cx="0" cy="966477"/>
          </a:xfrm>
          <a:prstGeom prst="straightConnector1">
            <a:avLst/>
          </a:prstGeom>
          <a:noFill/>
          <a:ln w="9525" cap="flat" cmpd="sng">
            <a:solidFill>
              <a:srgbClr val="2C2C2C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336" name="Google Shape;336;p31"/>
          <p:cNvCxnSpPr/>
          <p:nvPr/>
        </p:nvCxnSpPr>
        <p:spPr>
          <a:xfrm>
            <a:off x="8552603" y="5304207"/>
            <a:ext cx="0" cy="682559"/>
          </a:xfrm>
          <a:prstGeom prst="straightConnector1">
            <a:avLst/>
          </a:prstGeom>
          <a:noFill/>
          <a:ln w="9525" cap="flat" cmpd="sng">
            <a:solidFill>
              <a:srgbClr val="2C2C2C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37" name="Google Shape;337;p31"/>
          <p:cNvSpPr txBox="1"/>
          <p:nvPr/>
        </p:nvSpPr>
        <p:spPr>
          <a:xfrm>
            <a:off x="7979042" y="4904097"/>
            <a:ext cx="1263378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$100,000</a:t>
            </a:r>
            <a:endParaRPr/>
          </a:p>
        </p:txBody>
      </p:sp>
      <p:sp>
        <p:nvSpPr>
          <p:cNvPr id="338" name="Google Shape;338;p31"/>
          <p:cNvSpPr txBox="1"/>
          <p:nvPr/>
        </p:nvSpPr>
        <p:spPr>
          <a:xfrm>
            <a:off x="10851212" y="5586656"/>
            <a:ext cx="1263378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$0</a:t>
            </a:r>
            <a:endParaRPr/>
          </a:p>
        </p:txBody>
      </p:sp>
      <p:sp>
        <p:nvSpPr>
          <p:cNvPr id="339" name="Google Shape;339;p31"/>
          <p:cNvSpPr/>
          <p:nvPr/>
        </p:nvSpPr>
        <p:spPr>
          <a:xfrm>
            <a:off x="3981422" y="991579"/>
            <a:ext cx="8460300" cy="10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000001"/>
                </a:solidFill>
              </a:rPr>
              <a:t>Pago del Principal</a:t>
            </a:r>
            <a:endParaRPr/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2800">
              <a:solidFill>
                <a:srgbClr val="00000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31"/>
          <p:cNvSpPr/>
          <p:nvPr/>
        </p:nvSpPr>
        <p:spPr>
          <a:xfrm>
            <a:off x="836788" y="78506"/>
            <a:ext cx="108822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latin typeface="Arial Black"/>
                <a:ea typeface="Arial Black"/>
                <a:cs typeface="Arial Black"/>
                <a:sym typeface="Arial Black"/>
              </a:rPr>
              <a:t>Conociendo sus Opciones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800" b="1"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341" name="Google Shape;341;p31"/>
          <p:cNvSpPr/>
          <p:nvPr/>
        </p:nvSpPr>
        <p:spPr>
          <a:xfrm>
            <a:off x="1078025" y="983343"/>
            <a:ext cx="934500" cy="128100"/>
          </a:xfrm>
          <a:prstGeom prst="rect">
            <a:avLst/>
          </a:prstGeom>
          <a:solidFill>
            <a:srgbClr val="B6E4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42" name="Google Shape;342;p31" descr="Suburban scen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13944" y="1453330"/>
            <a:ext cx="1418344" cy="1418344"/>
          </a:xfrm>
          <a:prstGeom prst="rect">
            <a:avLst/>
          </a:prstGeom>
          <a:noFill/>
          <a:ln>
            <a:noFill/>
          </a:ln>
        </p:spPr>
      </p:pic>
      <p:sp>
        <p:nvSpPr>
          <p:cNvPr id="343" name="Google Shape;343;p31"/>
          <p:cNvSpPr txBox="1"/>
          <p:nvPr/>
        </p:nvSpPr>
        <p:spPr>
          <a:xfrm>
            <a:off x="4250508" y="1542674"/>
            <a:ext cx="1418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u="sng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Ejemplo</a:t>
            </a:r>
            <a:endParaRPr/>
          </a:p>
        </p:txBody>
      </p:sp>
      <p:sp>
        <p:nvSpPr>
          <p:cNvPr id="344" name="Google Shape;344;p31"/>
          <p:cNvSpPr txBox="1"/>
          <p:nvPr/>
        </p:nvSpPr>
        <p:spPr>
          <a:xfrm>
            <a:off x="4195316" y="2342103"/>
            <a:ext cx="31335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Asegurado en Buena Salud</a:t>
            </a:r>
            <a:endParaRPr/>
          </a:p>
        </p:txBody>
      </p:sp>
      <p:sp>
        <p:nvSpPr>
          <p:cNvPr id="345" name="Google Shape;345;p31"/>
          <p:cNvSpPr txBox="1"/>
          <p:nvPr/>
        </p:nvSpPr>
        <p:spPr>
          <a:xfrm>
            <a:off x="3832303" y="2004380"/>
            <a:ext cx="2566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$300,000 Prestamo</a:t>
            </a:r>
            <a:endParaRPr/>
          </a:p>
        </p:txBody>
      </p:sp>
      <p:sp>
        <p:nvSpPr>
          <p:cNvPr id="346" name="Google Shape;346;p31"/>
          <p:cNvSpPr txBox="1"/>
          <p:nvPr/>
        </p:nvSpPr>
        <p:spPr>
          <a:xfrm>
            <a:off x="543831" y="2863827"/>
            <a:ext cx="2566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$300,000</a:t>
            </a:r>
            <a:endParaRPr/>
          </a:p>
        </p:txBody>
      </p:sp>
      <p:sp>
        <p:nvSpPr>
          <p:cNvPr id="347" name="Google Shape;347;p31"/>
          <p:cNvSpPr txBox="1"/>
          <p:nvPr/>
        </p:nvSpPr>
        <p:spPr>
          <a:xfrm>
            <a:off x="543829" y="6235900"/>
            <a:ext cx="2090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Primer Año 1</a:t>
            </a:r>
            <a:endParaRPr/>
          </a:p>
        </p:txBody>
      </p:sp>
      <p:sp>
        <p:nvSpPr>
          <p:cNvPr id="348" name="Google Shape;348;p31"/>
          <p:cNvSpPr txBox="1"/>
          <p:nvPr/>
        </p:nvSpPr>
        <p:spPr>
          <a:xfrm>
            <a:off x="10965549" y="6235900"/>
            <a:ext cx="934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Año 30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4"/>
          <p:cNvSpPr/>
          <p:nvPr/>
        </p:nvSpPr>
        <p:spPr>
          <a:xfrm>
            <a:off x="576195" y="213557"/>
            <a:ext cx="10882183" cy="9694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latin typeface="Arial Black"/>
                <a:ea typeface="Arial Black"/>
                <a:cs typeface="Arial Black"/>
                <a:sym typeface="Arial Black"/>
              </a:rPr>
              <a:t>La Manera Vieja </a:t>
            </a:r>
            <a:r>
              <a:rPr lang="en-US" sz="4000" b="1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vs. La Manera </a:t>
            </a:r>
            <a:r>
              <a:rPr lang="en-US" sz="4000" b="1">
                <a:latin typeface="Arial Black"/>
                <a:ea typeface="Arial Black"/>
                <a:cs typeface="Arial Black"/>
                <a:sym typeface="Arial Black"/>
              </a:rPr>
              <a:t>Nueva</a:t>
            </a:r>
            <a:endParaRPr sz="60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14"/>
          <p:cNvSpPr/>
          <p:nvPr/>
        </p:nvSpPr>
        <p:spPr>
          <a:xfrm>
            <a:off x="576200" y="1323025"/>
            <a:ext cx="9164700" cy="334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4CBEFA"/>
                </a:solidFill>
              </a:rPr>
              <a:t>Versión Vieja</a:t>
            </a:r>
            <a:endParaRPr sz="3200">
              <a:solidFill>
                <a:srgbClr val="4CBEFA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El Banco ofrece cobertura después del cierre de su casa</a:t>
            </a:r>
            <a:endParaRPr sz="200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277745"/>
                </a:solidFill>
                <a:latin typeface="Arial"/>
                <a:ea typeface="Arial"/>
                <a:cs typeface="Arial"/>
                <a:sym typeface="Arial"/>
              </a:rPr>
              <a:t>Positiv</a:t>
            </a:r>
            <a:r>
              <a:rPr lang="en-US" sz="2000" b="1">
                <a:solidFill>
                  <a:srgbClr val="277745"/>
                </a:solidFill>
              </a:rPr>
              <a:t>os</a:t>
            </a:r>
            <a:r>
              <a:rPr lang="en-US" sz="2000">
                <a:solidFill>
                  <a:srgbClr val="27774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en-US" sz="2000"/>
              <a:t>Era muy barato</a:t>
            </a:r>
            <a:endParaRPr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 </a:t>
            </a:r>
            <a:r>
              <a:rPr lang="en-US" sz="2000"/>
              <a:t>cualificaciones médicas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Negativ</a:t>
            </a:r>
            <a:r>
              <a:rPr lang="en-US" sz="2000" b="1">
                <a:solidFill>
                  <a:srgbClr val="FF0000"/>
                </a:solidFill>
              </a:rPr>
              <a:t>os</a:t>
            </a:r>
            <a:r>
              <a:rPr lang="en-US" sz="20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 No</a:t>
            </a:r>
            <a:r>
              <a:rPr lang="en-US" sz="2000"/>
              <a:t> era</a:t>
            </a: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portable</a:t>
            </a:r>
            <a:r>
              <a:rPr lang="en-US" sz="2000"/>
              <a:t>:</a:t>
            </a:r>
            <a:endParaRPr sz="2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/>
              <a:t>Si refinanciamos, perdemos la cobertura</a:t>
            </a:r>
            <a:endParaRPr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en-US" sz="2000"/>
              <a:t>Si nos mudamos, Perdemos la cobertura</a:t>
            </a:r>
            <a:endParaRPr sz="2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 sz="2000"/>
              <a:t>El Banco era dueño de la póliza y beneficiario de la misma</a:t>
            </a:r>
            <a:endParaRPr sz="2000"/>
          </a:p>
        </p:txBody>
      </p:sp>
      <p:sp>
        <p:nvSpPr>
          <p:cNvPr id="94" name="Google Shape;94;p14"/>
          <p:cNvSpPr/>
          <p:nvPr/>
        </p:nvSpPr>
        <p:spPr>
          <a:xfrm>
            <a:off x="733622" y="1055043"/>
            <a:ext cx="934645" cy="128010"/>
          </a:xfrm>
          <a:prstGeom prst="rect">
            <a:avLst/>
          </a:prstGeom>
          <a:solidFill>
            <a:srgbClr val="B6E4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14"/>
          <p:cNvSpPr/>
          <p:nvPr/>
        </p:nvSpPr>
        <p:spPr>
          <a:xfrm>
            <a:off x="584550" y="4497650"/>
            <a:ext cx="11022900" cy="230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4CBEFA"/>
                </a:solidFill>
              </a:rPr>
              <a:t>Version Nueva</a:t>
            </a:r>
            <a:endParaRPr/>
          </a:p>
          <a:p>
            <a:pPr marL="342900" marR="0" lvl="0" indent="-342900" algn="l" rtl="0">
              <a:spcBef>
                <a:spcPts val="1200"/>
              </a:spcBef>
              <a:spcAft>
                <a:spcPts val="0"/>
              </a:spcAft>
              <a:buClr>
                <a:srgbClr val="277745"/>
              </a:buClr>
              <a:buSzPts val="2000"/>
              <a:buFont typeface="Arial"/>
              <a:buChar char="•"/>
            </a:pPr>
            <a:r>
              <a:rPr lang="en-US" sz="2000" b="1">
                <a:solidFill>
                  <a:srgbClr val="277745"/>
                </a:solidFill>
              </a:rPr>
              <a:t>Tu eres dueño de la póliza</a:t>
            </a:r>
            <a:r>
              <a:rPr lang="en-US" sz="2000"/>
              <a:t>, pues tu decides el beneficiario que recibirá el dinero</a:t>
            </a:r>
            <a:endParaRPr/>
          </a:p>
          <a:p>
            <a:pPr marL="342900" marR="0" lvl="0" indent="-342900" algn="l" rtl="0">
              <a:spcBef>
                <a:spcPts val="1200"/>
              </a:spcBef>
              <a:spcAft>
                <a:spcPts val="0"/>
              </a:spcAft>
              <a:buClr>
                <a:srgbClr val="277745"/>
              </a:buClr>
              <a:buSzPts val="2000"/>
              <a:buFont typeface="Arial"/>
              <a:buChar char="•"/>
            </a:pPr>
            <a:r>
              <a:rPr lang="en-US" sz="2000" b="1">
                <a:solidFill>
                  <a:srgbClr val="277745"/>
                </a:solidFill>
                <a:latin typeface="Arial"/>
                <a:ea typeface="Arial"/>
                <a:cs typeface="Arial"/>
                <a:sym typeface="Arial"/>
              </a:rPr>
              <a:t>Totalmente portable,</a:t>
            </a: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/>
              <a:t>Si refinanciaran o se mudan, la póliza viaja contigo</a:t>
            </a: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endParaRPr/>
          </a:p>
          <a:p>
            <a:pPr marL="342900" marR="0" lvl="0" indent="-342900" algn="l" rtl="0">
              <a:spcBef>
                <a:spcPts val="1200"/>
              </a:spcBef>
              <a:spcAft>
                <a:spcPts val="0"/>
              </a:spcAft>
              <a:buClr>
                <a:srgbClr val="277745"/>
              </a:buClr>
              <a:buSzPts val="2000"/>
              <a:buFont typeface="Arial"/>
              <a:buChar char="•"/>
            </a:pPr>
            <a:r>
              <a:rPr lang="en-US" sz="2000" b="1">
                <a:solidFill>
                  <a:srgbClr val="277745"/>
                </a:solidFill>
              </a:rPr>
              <a:t>Provee Funciones opcionales</a:t>
            </a:r>
            <a:r>
              <a:rPr lang="en-US" sz="2000">
                <a:solidFill>
                  <a:srgbClr val="277745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(bas</a:t>
            </a:r>
            <a:r>
              <a:rPr lang="en-US" sz="2000"/>
              <a:t>ado en elegibilidad</a:t>
            </a: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) dis</a:t>
            </a:r>
            <a:r>
              <a:rPr lang="en-US" sz="2000"/>
              <a:t>capacidad</a:t>
            </a: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000"/>
              <a:t>enfermedades criticas</a:t>
            </a: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000"/>
              <a:t>Devolución de primas</a:t>
            </a:r>
            <a:endParaRPr sz="3200">
              <a:solidFill>
                <a:srgbClr val="4CBEFA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3200">
              <a:solidFill>
                <a:srgbClr val="4CBEFA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32"/>
          <p:cNvSpPr/>
          <p:nvPr/>
        </p:nvSpPr>
        <p:spPr>
          <a:xfrm>
            <a:off x="925625" y="1008790"/>
            <a:ext cx="934500" cy="128100"/>
          </a:xfrm>
          <a:prstGeom prst="rect">
            <a:avLst/>
          </a:prstGeom>
          <a:solidFill>
            <a:srgbClr val="B6E4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54" name="Google Shape;354;p32"/>
          <p:cNvCxnSpPr/>
          <p:nvPr/>
        </p:nvCxnSpPr>
        <p:spPr>
          <a:xfrm>
            <a:off x="836796" y="4856815"/>
            <a:ext cx="10518407" cy="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355" name="Google Shape;355;p32"/>
          <p:cNvCxnSpPr/>
          <p:nvPr/>
        </p:nvCxnSpPr>
        <p:spPr>
          <a:xfrm>
            <a:off x="11355201" y="3556892"/>
            <a:ext cx="1" cy="2679016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356" name="Google Shape;356;p32"/>
          <p:cNvCxnSpPr/>
          <p:nvPr/>
        </p:nvCxnSpPr>
        <p:spPr>
          <a:xfrm>
            <a:off x="836796" y="3429000"/>
            <a:ext cx="0" cy="2806908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57" name="Google Shape;357;p32"/>
          <p:cNvSpPr txBox="1"/>
          <p:nvPr/>
        </p:nvSpPr>
        <p:spPr>
          <a:xfrm>
            <a:off x="4275958" y="1514771"/>
            <a:ext cx="1418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u="sng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Ejemplo:</a:t>
            </a:r>
            <a:endParaRPr/>
          </a:p>
        </p:txBody>
      </p:sp>
      <p:sp>
        <p:nvSpPr>
          <p:cNvPr id="358" name="Google Shape;358;p32"/>
          <p:cNvSpPr/>
          <p:nvPr/>
        </p:nvSpPr>
        <p:spPr>
          <a:xfrm>
            <a:off x="7957649" y="1454400"/>
            <a:ext cx="1560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079CEB"/>
                </a:solidFill>
                <a:latin typeface="Calibri"/>
                <a:ea typeface="Calibri"/>
                <a:cs typeface="Calibri"/>
                <a:sym typeface="Calibri"/>
              </a:rPr>
              <a:t>Opciones</a:t>
            </a:r>
            <a:endParaRPr/>
          </a:p>
        </p:txBody>
      </p:sp>
      <p:sp>
        <p:nvSpPr>
          <p:cNvPr id="359" name="Google Shape;359;p32"/>
          <p:cNvSpPr txBox="1"/>
          <p:nvPr/>
        </p:nvSpPr>
        <p:spPr>
          <a:xfrm>
            <a:off x="6858000" y="1780625"/>
            <a:ext cx="3346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Cantidad del Prestamo protegida</a:t>
            </a:r>
            <a:endParaRPr/>
          </a:p>
        </p:txBody>
      </p:sp>
      <p:sp>
        <p:nvSpPr>
          <p:cNvPr id="360" name="Google Shape;360;p32"/>
          <p:cNvSpPr txBox="1"/>
          <p:nvPr/>
        </p:nvSpPr>
        <p:spPr>
          <a:xfrm>
            <a:off x="6438775" y="2150400"/>
            <a:ext cx="1405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1/3 Pagado</a:t>
            </a:r>
            <a:endParaRPr/>
          </a:p>
        </p:txBody>
      </p:sp>
      <p:sp>
        <p:nvSpPr>
          <p:cNvPr id="361" name="Google Shape;361;p32"/>
          <p:cNvSpPr txBox="1"/>
          <p:nvPr/>
        </p:nvSpPr>
        <p:spPr>
          <a:xfrm>
            <a:off x="7844575" y="2145925"/>
            <a:ext cx="1339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1/2 Pagado</a:t>
            </a:r>
            <a:endParaRPr/>
          </a:p>
        </p:txBody>
      </p:sp>
      <p:sp>
        <p:nvSpPr>
          <p:cNvPr id="362" name="Google Shape;362;p32"/>
          <p:cNvSpPr txBox="1"/>
          <p:nvPr/>
        </p:nvSpPr>
        <p:spPr>
          <a:xfrm>
            <a:off x="9101450" y="2120475"/>
            <a:ext cx="2090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Hipoteca Completa </a:t>
            </a:r>
            <a:endParaRPr/>
          </a:p>
        </p:txBody>
      </p:sp>
      <p:cxnSp>
        <p:nvCxnSpPr>
          <p:cNvPr id="363" name="Google Shape;363;p32"/>
          <p:cNvCxnSpPr/>
          <p:nvPr/>
        </p:nvCxnSpPr>
        <p:spPr>
          <a:xfrm>
            <a:off x="937492" y="3415504"/>
            <a:ext cx="10417710" cy="2700483"/>
          </a:xfrm>
          <a:prstGeom prst="straightConnector1">
            <a:avLst/>
          </a:prstGeom>
          <a:noFill/>
          <a:ln w="57150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364" name="Google Shape;364;p32"/>
          <p:cNvSpPr txBox="1"/>
          <p:nvPr/>
        </p:nvSpPr>
        <p:spPr>
          <a:xfrm>
            <a:off x="4556026" y="6019596"/>
            <a:ext cx="2854499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Pago Del Principal</a:t>
            </a:r>
            <a:endParaRPr/>
          </a:p>
        </p:txBody>
      </p:sp>
      <p:sp>
        <p:nvSpPr>
          <p:cNvPr id="365" name="Google Shape;365;p32"/>
          <p:cNvSpPr txBox="1"/>
          <p:nvPr/>
        </p:nvSpPr>
        <p:spPr>
          <a:xfrm>
            <a:off x="3437003" y="2134952"/>
            <a:ext cx="2566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$300,000 Prestamo</a:t>
            </a:r>
            <a:endParaRPr/>
          </a:p>
        </p:txBody>
      </p:sp>
      <p:sp>
        <p:nvSpPr>
          <p:cNvPr id="366" name="Google Shape;366;p32"/>
          <p:cNvSpPr txBox="1"/>
          <p:nvPr/>
        </p:nvSpPr>
        <p:spPr>
          <a:xfrm>
            <a:off x="543831" y="2889274"/>
            <a:ext cx="256686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$300,000</a:t>
            </a:r>
            <a:endParaRPr/>
          </a:p>
        </p:txBody>
      </p:sp>
      <p:cxnSp>
        <p:nvCxnSpPr>
          <p:cNvPr id="367" name="Google Shape;367;p32"/>
          <p:cNvCxnSpPr/>
          <p:nvPr/>
        </p:nvCxnSpPr>
        <p:spPr>
          <a:xfrm>
            <a:off x="3138106" y="3927423"/>
            <a:ext cx="0" cy="1783052"/>
          </a:xfrm>
          <a:prstGeom prst="straightConnector1">
            <a:avLst/>
          </a:prstGeom>
          <a:noFill/>
          <a:ln w="9525" cap="flat" cmpd="sng">
            <a:solidFill>
              <a:srgbClr val="2C2C2C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68" name="Google Shape;368;p32"/>
          <p:cNvSpPr txBox="1"/>
          <p:nvPr/>
        </p:nvSpPr>
        <p:spPr>
          <a:xfrm>
            <a:off x="2524240" y="3238635"/>
            <a:ext cx="1407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$250,000</a:t>
            </a:r>
            <a:endParaRPr/>
          </a:p>
        </p:txBody>
      </p:sp>
      <p:sp>
        <p:nvSpPr>
          <p:cNvPr id="369" name="Google Shape;369;p32"/>
          <p:cNvSpPr txBox="1"/>
          <p:nvPr/>
        </p:nvSpPr>
        <p:spPr>
          <a:xfrm>
            <a:off x="5288572" y="4180703"/>
            <a:ext cx="1263378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$150,000</a:t>
            </a:r>
            <a:endParaRPr/>
          </a:p>
        </p:txBody>
      </p:sp>
      <p:cxnSp>
        <p:nvCxnSpPr>
          <p:cNvPr id="370" name="Google Shape;370;p32"/>
          <p:cNvCxnSpPr/>
          <p:nvPr/>
        </p:nvCxnSpPr>
        <p:spPr>
          <a:xfrm>
            <a:off x="5920261" y="4640202"/>
            <a:ext cx="0" cy="966477"/>
          </a:xfrm>
          <a:prstGeom prst="straightConnector1">
            <a:avLst/>
          </a:prstGeom>
          <a:noFill/>
          <a:ln w="9525" cap="flat" cmpd="sng">
            <a:solidFill>
              <a:srgbClr val="2C2C2C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371" name="Google Shape;371;p32"/>
          <p:cNvCxnSpPr/>
          <p:nvPr/>
        </p:nvCxnSpPr>
        <p:spPr>
          <a:xfrm>
            <a:off x="8552603" y="5304207"/>
            <a:ext cx="0" cy="682559"/>
          </a:xfrm>
          <a:prstGeom prst="straightConnector1">
            <a:avLst/>
          </a:prstGeom>
          <a:noFill/>
          <a:ln w="9525" cap="flat" cmpd="sng">
            <a:solidFill>
              <a:srgbClr val="2C2C2C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72" name="Google Shape;372;p32"/>
          <p:cNvSpPr txBox="1"/>
          <p:nvPr/>
        </p:nvSpPr>
        <p:spPr>
          <a:xfrm>
            <a:off x="7979042" y="4904097"/>
            <a:ext cx="1263378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$100,000</a:t>
            </a:r>
            <a:endParaRPr/>
          </a:p>
        </p:txBody>
      </p:sp>
      <p:sp>
        <p:nvSpPr>
          <p:cNvPr id="373" name="Google Shape;373;p32"/>
          <p:cNvSpPr txBox="1"/>
          <p:nvPr/>
        </p:nvSpPr>
        <p:spPr>
          <a:xfrm>
            <a:off x="10851212" y="5586656"/>
            <a:ext cx="1263378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$0</a:t>
            </a:r>
            <a:endParaRPr/>
          </a:p>
        </p:txBody>
      </p:sp>
      <p:sp>
        <p:nvSpPr>
          <p:cNvPr id="374" name="Google Shape;374;p32"/>
          <p:cNvSpPr txBox="1"/>
          <p:nvPr/>
        </p:nvSpPr>
        <p:spPr>
          <a:xfrm>
            <a:off x="8040004" y="2503158"/>
            <a:ext cx="1263378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$150,000</a:t>
            </a:r>
            <a:endParaRPr/>
          </a:p>
        </p:txBody>
      </p:sp>
      <p:sp>
        <p:nvSpPr>
          <p:cNvPr id="375" name="Google Shape;375;p32"/>
          <p:cNvSpPr txBox="1"/>
          <p:nvPr/>
        </p:nvSpPr>
        <p:spPr>
          <a:xfrm>
            <a:off x="6778836" y="2538881"/>
            <a:ext cx="1263378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$100,000</a:t>
            </a:r>
            <a:endParaRPr/>
          </a:p>
        </p:txBody>
      </p:sp>
      <p:sp>
        <p:nvSpPr>
          <p:cNvPr id="376" name="Google Shape;376;p32"/>
          <p:cNvSpPr txBox="1"/>
          <p:nvPr/>
        </p:nvSpPr>
        <p:spPr>
          <a:xfrm>
            <a:off x="9242420" y="2497011"/>
            <a:ext cx="1405949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$300,000</a:t>
            </a:r>
            <a:endParaRPr/>
          </a:p>
        </p:txBody>
      </p:sp>
      <p:sp>
        <p:nvSpPr>
          <p:cNvPr id="377" name="Google Shape;377;p32"/>
          <p:cNvSpPr txBox="1"/>
          <p:nvPr/>
        </p:nvSpPr>
        <p:spPr>
          <a:xfrm>
            <a:off x="543829" y="6235900"/>
            <a:ext cx="2090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Primer Año 1</a:t>
            </a:r>
            <a:endParaRPr/>
          </a:p>
        </p:txBody>
      </p:sp>
      <p:sp>
        <p:nvSpPr>
          <p:cNvPr id="378" name="Google Shape;378;p32"/>
          <p:cNvSpPr txBox="1"/>
          <p:nvPr/>
        </p:nvSpPr>
        <p:spPr>
          <a:xfrm>
            <a:off x="10965549" y="6235900"/>
            <a:ext cx="934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Año 30</a:t>
            </a:r>
            <a:endParaRPr/>
          </a:p>
        </p:txBody>
      </p:sp>
      <p:sp>
        <p:nvSpPr>
          <p:cNvPr id="379" name="Google Shape;379;p32"/>
          <p:cNvSpPr/>
          <p:nvPr/>
        </p:nvSpPr>
        <p:spPr>
          <a:xfrm>
            <a:off x="3994425" y="1008800"/>
            <a:ext cx="37419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000001"/>
                </a:solidFill>
              </a:rPr>
              <a:t>Pago del Principal</a:t>
            </a:r>
            <a:endParaRPr/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2800">
              <a:solidFill>
                <a:srgbClr val="00000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" name="Google Shape;380;p32"/>
          <p:cNvSpPr/>
          <p:nvPr/>
        </p:nvSpPr>
        <p:spPr>
          <a:xfrm>
            <a:off x="937499" y="177788"/>
            <a:ext cx="95394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latin typeface="Arial Black"/>
                <a:ea typeface="Arial Black"/>
                <a:cs typeface="Arial Black"/>
                <a:sym typeface="Arial Black"/>
              </a:rPr>
              <a:t>Conociendo sus Opciones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800" b="1"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381" name="Google Shape;381;p32"/>
          <p:cNvSpPr/>
          <p:nvPr/>
        </p:nvSpPr>
        <p:spPr>
          <a:xfrm>
            <a:off x="925625" y="983343"/>
            <a:ext cx="934500" cy="128100"/>
          </a:xfrm>
          <a:prstGeom prst="rect">
            <a:avLst/>
          </a:prstGeom>
          <a:solidFill>
            <a:srgbClr val="B6E4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82" name="Google Shape;382;p32" descr="Suburban scen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7494" y="1303917"/>
            <a:ext cx="1418344" cy="1418344"/>
          </a:xfrm>
          <a:prstGeom prst="rect">
            <a:avLst/>
          </a:prstGeom>
          <a:noFill/>
          <a:ln>
            <a:noFill/>
          </a:ln>
        </p:spPr>
      </p:pic>
      <p:sp>
        <p:nvSpPr>
          <p:cNvPr id="383" name="Google Shape;383;p32"/>
          <p:cNvSpPr txBox="1"/>
          <p:nvPr/>
        </p:nvSpPr>
        <p:spPr>
          <a:xfrm>
            <a:off x="3207978" y="2549740"/>
            <a:ext cx="31335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Asegurado en Buena Salud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33"/>
          <p:cNvSpPr/>
          <p:nvPr/>
        </p:nvSpPr>
        <p:spPr>
          <a:xfrm>
            <a:off x="1078025" y="1008790"/>
            <a:ext cx="934645" cy="128010"/>
          </a:xfrm>
          <a:prstGeom prst="rect">
            <a:avLst/>
          </a:prstGeom>
          <a:solidFill>
            <a:srgbClr val="B6E4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89" name="Google Shape;389;p33"/>
          <p:cNvCxnSpPr/>
          <p:nvPr/>
        </p:nvCxnSpPr>
        <p:spPr>
          <a:xfrm>
            <a:off x="836796" y="4856815"/>
            <a:ext cx="10518407" cy="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390" name="Google Shape;390;p33"/>
          <p:cNvCxnSpPr/>
          <p:nvPr/>
        </p:nvCxnSpPr>
        <p:spPr>
          <a:xfrm>
            <a:off x="11355201" y="3556892"/>
            <a:ext cx="1" cy="2679016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391" name="Google Shape;391;p33"/>
          <p:cNvCxnSpPr/>
          <p:nvPr/>
        </p:nvCxnSpPr>
        <p:spPr>
          <a:xfrm>
            <a:off x="836796" y="3429000"/>
            <a:ext cx="0" cy="2806908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392" name="Google Shape;392;p33" descr="Suburban scen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13944" y="1478777"/>
            <a:ext cx="1418344" cy="1418344"/>
          </a:xfrm>
          <a:prstGeom prst="rect">
            <a:avLst/>
          </a:prstGeom>
          <a:noFill/>
          <a:ln>
            <a:noFill/>
          </a:ln>
        </p:spPr>
      </p:pic>
      <p:sp>
        <p:nvSpPr>
          <p:cNvPr id="393" name="Google Shape;393;p33"/>
          <p:cNvSpPr txBox="1"/>
          <p:nvPr/>
        </p:nvSpPr>
        <p:spPr>
          <a:xfrm>
            <a:off x="4288683" y="1622521"/>
            <a:ext cx="1418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u="sng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Ejemplo:</a:t>
            </a:r>
            <a:endParaRPr sz="2400" b="1" u="sng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4" name="Google Shape;394;p33"/>
          <p:cNvSpPr txBox="1"/>
          <p:nvPr/>
        </p:nvSpPr>
        <p:spPr>
          <a:xfrm>
            <a:off x="4195334" y="2367554"/>
            <a:ext cx="152638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Good Health</a:t>
            </a:r>
            <a:endParaRPr/>
          </a:p>
        </p:txBody>
      </p:sp>
      <p:sp>
        <p:nvSpPr>
          <p:cNvPr id="395" name="Google Shape;395;p33"/>
          <p:cNvSpPr/>
          <p:nvPr/>
        </p:nvSpPr>
        <p:spPr>
          <a:xfrm>
            <a:off x="8110048" y="1454400"/>
            <a:ext cx="17763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079CEB"/>
                </a:solidFill>
                <a:latin typeface="Calibri"/>
                <a:ea typeface="Calibri"/>
                <a:cs typeface="Calibri"/>
                <a:sym typeface="Calibri"/>
              </a:rPr>
              <a:t>Opciones</a:t>
            </a:r>
            <a:endParaRPr/>
          </a:p>
        </p:txBody>
      </p:sp>
      <p:sp>
        <p:nvSpPr>
          <p:cNvPr id="396" name="Google Shape;396;p33"/>
          <p:cNvSpPr txBox="1"/>
          <p:nvPr/>
        </p:nvSpPr>
        <p:spPr>
          <a:xfrm>
            <a:off x="7961299" y="2145925"/>
            <a:ext cx="1526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1/2 Pagado</a:t>
            </a:r>
            <a:endParaRPr/>
          </a:p>
        </p:txBody>
      </p:sp>
      <p:cxnSp>
        <p:nvCxnSpPr>
          <p:cNvPr id="397" name="Google Shape;397;p33"/>
          <p:cNvCxnSpPr/>
          <p:nvPr/>
        </p:nvCxnSpPr>
        <p:spPr>
          <a:xfrm>
            <a:off x="937492" y="3415504"/>
            <a:ext cx="10417710" cy="2700483"/>
          </a:xfrm>
          <a:prstGeom prst="straightConnector1">
            <a:avLst/>
          </a:prstGeom>
          <a:noFill/>
          <a:ln w="57150" cap="flat" cmpd="sng">
            <a:solidFill>
              <a:schemeClr val="accent1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398" name="Google Shape;398;p33"/>
          <p:cNvSpPr txBox="1"/>
          <p:nvPr/>
        </p:nvSpPr>
        <p:spPr>
          <a:xfrm>
            <a:off x="4556026" y="6019596"/>
            <a:ext cx="2854499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Pago del Principal</a:t>
            </a:r>
            <a:endParaRPr/>
          </a:p>
        </p:txBody>
      </p:sp>
      <p:sp>
        <p:nvSpPr>
          <p:cNvPr id="399" name="Google Shape;399;p33"/>
          <p:cNvSpPr txBox="1"/>
          <p:nvPr/>
        </p:nvSpPr>
        <p:spPr>
          <a:xfrm>
            <a:off x="3871903" y="2063677"/>
            <a:ext cx="256686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$300,000 Prestamo</a:t>
            </a:r>
            <a:endParaRPr/>
          </a:p>
        </p:txBody>
      </p:sp>
      <p:sp>
        <p:nvSpPr>
          <p:cNvPr id="400" name="Google Shape;400;p33"/>
          <p:cNvSpPr txBox="1"/>
          <p:nvPr/>
        </p:nvSpPr>
        <p:spPr>
          <a:xfrm>
            <a:off x="543831" y="2889274"/>
            <a:ext cx="256686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$300,000</a:t>
            </a:r>
            <a:endParaRPr/>
          </a:p>
        </p:txBody>
      </p:sp>
      <p:cxnSp>
        <p:nvCxnSpPr>
          <p:cNvPr id="401" name="Google Shape;401;p33"/>
          <p:cNvCxnSpPr/>
          <p:nvPr/>
        </p:nvCxnSpPr>
        <p:spPr>
          <a:xfrm>
            <a:off x="3138106" y="3927423"/>
            <a:ext cx="0" cy="1783052"/>
          </a:xfrm>
          <a:prstGeom prst="straightConnector1">
            <a:avLst/>
          </a:prstGeom>
          <a:noFill/>
          <a:ln w="9525" cap="flat" cmpd="sng">
            <a:solidFill>
              <a:srgbClr val="2C2C2C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02" name="Google Shape;402;p33"/>
          <p:cNvSpPr txBox="1"/>
          <p:nvPr/>
        </p:nvSpPr>
        <p:spPr>
          <a:xfrm>
            <a:off x="2511515" y="3430648"/>
            <a:ext cx="1407348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$250,000</a:t>
            </a:r>
            <a:endParaRPr/>
          </a:p>
        </p:txBody>
      </p:sp>
      <p:sp>
        <p:nvSpPr>
          <p:cNvPr id="403" name="Google Shape;403;p33"/>
          <p:cNvSpPr txBox="1"/>
          <p:nvPr/>
        </p:nvSpPr>
        <p:spPr>
          <a:xfrm>
            <a:off x="5288572" y="4180703"/>
            <a:ext cx="1263378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$150,000</a:t>
            </a:r>
            <a:endParaRPr/>
          </a:p>
        </p:txBody>
      </p:sp>
      <p:cxnSp>
        <p:nvCxnSpPr>
          <p:cNvPr id="404" name="Google Shape;404;p33"/>
          <p:cNvCxnSpPr/>
          <p:nvPr/>
        </p:nvCxnSpPr>
        <p:spPr>
          <a:xfrm>
            <a:off x="5920261" y="4640202"/>
            <a:ext cx="0" cy="966477"/>
          </a:xfrm>
          <a:prstGeom prst="straightConnector1">
            <a:avLst/>
          </a:prstGeom>
          <a:noFill/>
          <a:ln w="9525" cap="flat" cmpd="sng">
            <a:solidFill>
              <a:srgbClr val="2C2C2C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05" name="Google Shape;405;p33"/>
          <p:cNvCxnSpPr/>
          <p:nvPr/>
        </p:nvCxnSpPr>
        <p:spPr>
          <a:xfrm>
            <a:off x="8552603" y="5304207"/>
            <a:ext cx="0" cy="682559"/>
          </a:xfrm>
          <a:prstGeom prst="straightConnector1">
            <a:avLst/>
          </a:prstGeom>
          <a:noFill/>
          <a:ln w="9525" cap="flat" cmpd="sng">
            <a:solidFill>
              <a:srgbClr val="2C2C2C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06" name="Google Shape;406;p33"/>
          <p:cNvSpPr txBox="1"/>
          <p:nvPr/>
        </p:nvSpPr>
        <p:spPr>
          <a:xfrm>
            <a:off x="7979042" y="4904097"/>
            <a:ext cx="1263378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$100,000</a:t>
            </a:r>
            <a:endParaRPr/>
          </a:p>
        </p:txBody>
      </p:sp>
      <p:sp>
        <p:nvSpPr>
          <p:cNvPr id="407" name="Google Shape;407;p33"/>
          <p:cNvSpPr txBox="1"/>
          <p:nvPr/>
        </p:nvSpPr>
        <p:spPr>
          <a:xfrm>
            <a:off x="10851212" y="5586656"/>
            <a:ext cx="1263378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$0</a:t>
            </a:r>
            <a:endParaRPr/>
          </a:p>
        </p:txBody>
      </p:sp>
      <p:sp>
        <p:nvSpPr>
          <p:cNvPr id="408" name="Google Shape;408;p33"/>
          <p:cNvSpPr txBox="1"/>
          <p:nvPr/>
        </p:nvSpPr>
        <p:spPr>
          <a:xfrm>
            <a:off x="8040004" y="2503158"/>
            <a:ext cx="1263378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00B05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$150,000</a:t>
            </a:r>
            <a:endParaRPr/>
          </a:p>
        </p:txBody>
      </p:sp>
      <p:sp>
        <p:nvSpPr>
          <p:cNvPr id="409" name="Google Shape;409;p33"/>
          <p:cNvSpPr/>
          <p:nvPr/>
        </p:nvSpPr>
        <p:spPr>
          <a:xfrm rot="10800000">
            <a:off x="8368415" y="2960670"/>
            <a:ext cx="484632" cy="978408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3789B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0" name="Google Shape;410;p33"/>
          <p:cNvSpPr txBox="1"/>
          <p:nvPr/>
        </p:nvSpPr>
        <p:spPr>
          <a:xfrm>
            <a:off x="543829" y="6235900"/>
            <a:ext cx="2090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Primer Año 1</a:t>
            </a:r>
            <a:endParaRPr/>
          </a:p>
        </p:txBody>
      </p:sp>
      <p:sp>
        <p:nvSpPr>
          <p:cNvPr id="411" name="Google Shape;411;p33"/>
          <p:cNvSpPr txBox="1"/>
          <p:nvPr/>
        </p:nvSpPr>
        <p:spPr>
          <a:xfrm>
            <a:off x="10965549" y="6235900"/>
            <a:ext cx="934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Año 30</a:t>
            </a:r>
            <a:endParaRPr/>
          </a:p>
        </p:txBody>
      </p:sp>
      <p:sp>
        <p:nvSpPr>
          <p:cNvPr id="412" name="Google Shape;412;p33"/>
          <p:cNvSpPr/>
          <p:nvPr/>
        </p:nvSpPr>
        <p:spPr>
          <a:xfrm>
            <a:off x="3298025" y="1008800"/>
            <a:ext cx="4454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000001"/>
                </a:solidFill>
              </a:rPr>
              <a:t>Pago del Principal</a:t>
            </a:r>
            <a:endParaRPr/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2800">
              <a:solidFill>
                <a:srgbClr val="00000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3" name="Google Shape;413;p33"/>
          <p:cNvSpPr/>
          <p:nvPr/>
        </p:nvSpPr>
        <p:spPr>
          <a:xfrm>
            <a:off x="654888" y="78506"/>
            <a:ext cx="108822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latin typeface="Arial Black"/>
                <a:ea typeface="Arial Black"/>
                <a:cs typeface="Arial Black"/>
                <a:sym typeface="Arial Black"/>
              </a:rPr>
              <a:t>Conociendo sus Opciones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800" b="1"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414" name="Google Shape;414;p33"/>
          <p:cNvSpPr/>
          <p:nvPr/>
        </p:nvSpPr>
        <p:spPr>
          <a:xfrm>
            <a:off x="1078025" y="983343"/>
            <a:ext cx="934500" cy="128100"/>
          </a:xfrm>
          <a:prstGeom prst="rect">
            <a:avLst/>
          </a:prstGeom>
          <a:solidFill>
            <a:srgbClr val="B6E4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15" name="Google Shape;415;p33" descr="Suburban scen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13944" y="1453330"/>
            <a:ext cx="1418344" cy="1418344"/>
          </a:xfrm>
          <a:prstGeom prst="rect">
            <a:avLst/>
          </a:prstGeom>
          <a:noFill/>
          <a:ln>
            <a:noFill/>
          </a:ln>
        </p:spPr>
      </p:pic>
      <p:sp>
        <p:nvSpPr>
          <p:cNvPr id="416" name="Google Shape;416;p33"/>
          <p:cNvSpPr txBox="1"/>
          <p:nvPr/>
        </p:nvSpPr>
        <p:spPr>
          <a:xfrm>
            <a:off x="6858000" y="1780625"/>
            <a:ext cx="3346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Cantidad del Prestamo protegida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34"/>
          <p:cNvSpPr/>
          <p:nvPr/>
        </p:nvSpPr>
        <p:spPr>
          <a:xfrm>
            <a:off x="1078025" y="1008790"/>
            <a:ext cx="934645" cy="128010"/>
          </a:xfrm>
          <a:prstGeom prst="rect">
            <a:avLst/>
          </a:prstGeom>
          <a:solidFill>
            <a:srgbClr val="B6E4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22" name="Google Shape;422;p34"/>
          <p:cNvCxnSpPr/>
          <p:nvPr/>
        </p:nvCxnSpPr>
        <p:spPr>
          <a:xfrm>
            <a:off x="836796" y="4856815"/>
            <a:ext cx="10518407" cy="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23" name="Google Shape;423;p34"/>
          <p:cNvCxnSpPr/>
          <p:nvPr/>
        </p:nvCxnSpPr>
        <p:spPr>
          <a:xfrm>
            <a:off x="11355201" y="3556892"/>
            <a:ext cx="1" cy="2679016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424" name="Google Shape;424;p34"/>
          <p:cNvCxnSpPr/>
          <p:nvPr/>
        </p:nvCxnSpPr>
        <p:spPr>
          <a:xfrm>
            <a:off x="836796" y="3429000"/>
            <a:ext cx="0" cy="2806908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425" name="Google Shape;425;p34" descr="Suburban scen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13944" y="1478777"/>
            <a:ext cx="1418344" cy="1418344"/>
          </a:xfrm>
          <a:prstGeom prst="rect">
            <a:avLst/>
          </a:prstGeom>
          <a:noFill/>
          <a:ln>
            <a:noFill/>
          </a:ln>
        </p:spPr>
      </p:pic>
      <p:sp>
        <p:nvSpPr>
          <p:cNvPr id="426" name="Google Shape;426;p34"/>
          <p:cNvSpPr txBox="1"/>
          <p:nvPr/>
        </p:nvSpPr>
        <p:spPr>
          <a:xfrm>
            <a:off x="4288683" y="1622521"/>
            <a:ext cx="141834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u="sng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Ejemplo:</a:t>
            </a:r>
            <a:endParaRPr/>
          </a:p>
        </p:txBody>
      </p:sp>
      <p:sp>
        <p:nvSpPr>
          <p:cNvPr id="427" name="Google Shape;427;p34"/>
          <p:cNvSpPr txBox="1"/>
          <p:nvPr/>
        </p:nvSpPr>
        <p:spPr>
          <a:xfrm>
            <a:off x="3918875" y="2471475"/>
            <a:ext cx="31842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Asegurado en buena Salud</a:t>
            </a:r>
            <a:endParaRPr/>
          </a:p>
        </p:txBody>
      </p:sp>
      <p:sp>
        <p:nvSpPr>
          <p:cNvPr id="428" name="Google Shape;428;p34"/>
          <p:cNvSpPr txBox="1"/>
          <p:nvPr/>
        </p:nvSpPr>
        <p:spPr>
          <a:xfrm>
            <a:off x="7624399" y="2145925"/>
            <a:ext cx="1560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1/2 Pagado</a:t>
            </a:r>
            <a:endParaRPr/>
          </a:p>
        </p:txBody>
      </p:sp>
      <p:sp>
        <p:nvSpPr>
          <p:cNvPr id="429" name="Google Shape;429;p34"/>
          <p:cNvSpPr txBox="1"/>
          <p:nvPr/>
        </p:nvSpPr>
        <p:spPr>
          <a:xfrm>
            <a:off x="3981428" y="2191977"/>
            <a:ext cx="2566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$300,000 Prestamo</a:t>
            </a:r>
            <a:endParaRPr/>
          </a:p>
        </p:txBody>
      </p:sp>
      <p:sp>
        <p:nvSpPr>
          <p:cNvPr id="430" name="Google Shape;430;p34"/>
          <p:cNvSpPr txBox="1"/>
          <p:nvPr/>
        </p:nvSpPr>
        <p:spPr>
          <a:xfrm>
            <a:off x="543831" y="2889274"/>
            <a:ext cx="256686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$300,000</a:t>
            </a:r>
            <a:endParaRPr/>
          </a:p>
        </p:txBody>
      </p:sp>
      <p:cxnSp>
        <p:nvCxnSpPr>
          <p:cNvPr id="431" name="Google Shape;431;p34"/>
          <p:cNvCxnSpPr/>
          <p:nvPr/>
        </p:nvCxnSpPr>
        <p:spPr>
          <a:xfrm>
            <a:off x="3138106" y="3927423"/>
            <a:ext cx="0" cy="1783052"/>
          </a:xfrm>
          <a:prstGeom prst="straightConnector1">
            <a:avLst/>
          </a:prstGeom>
          <a:noFill/>
          <a:ln w="44450" cap="flat" cmpd="sng">
            <a:solidFill>
              <a:srgbClr val="FF0000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432" name="Google Shape;432;p34"/>
          <p:cNvSpPr txBox="1"/>
          <p:nvPr/>
        </p:nvSpPr>
        <p:spPr>
          <a:xfrm>
            <a:off x="2511515" y="3430648"/>
            <a:ext cx="1407348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$250,000</a:t>
            </a:r>
            <a:endParaRPr/>
          </a:p>
        </p:txBody>
      </p:sp>
      <p:sp>
        <p:nvSpPr>
          <p:cNvPr id="433" name="Google Shape;433;p34"/>
          <p:cNvSpPr txBox="1"/>
          <p:nvPr/>
        </p:nvSpPr>
        <p:spPr>
          <a:xfrm>
            <a:off x="7961302" y="2508106"/>
            <a:ext cx="1263378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00B05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$150,000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00B050"/>
                </a:solidFill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en vigor </a:t>
            </a:r>
            <a:endParaRPr/>
          </a:p>
        </p:txBody>
      </p:sp>
      <p:cxnSp>
        <p:nvCxnSpPr>
          <p:cNvPr id="434" name="Google Shape;434;p34"/>
          <p:cNvCxnSpPr/>
          <p:nvPr/>
        </p:nvCxnSpPr>
        <p:spPr>
          <a:xfrm rot="10800000" flipH="1">
            <a:off x="2682814" y="5840452"/>
            <a:ext cx="427882" cy="446648"/>
          </a:xfrm>
          <a:prstGeom prst="straightConnector1">
            <a:avLst/>
          </a:prstGeom>
          <a:noFill/>
          <a:ln w="9525" cap="flat" cmpd="sng">
            <a:solidFill>
              <a:srgbClr val="2C2C2C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435" name="Google Shape;435;p34"/>
          <p:cNvSpPr txBox="1"/>
          <p:nvPr/>
        </p:nvSpPr>
        <p:spPr>
          <a:xfrm>
            <a:off x="1862575" y="6284625"/>
            <a:ext cx="2654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u="sng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Muerte Del Asegurado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436" name="Google Shape;436;p34"/>
          <p:cNvSpPr txBox="1"/>
          <p:nvPr/>
        </p:nvSpPr>
        <p:spPr>
          <a:xfrm>
            <a:off x="543829" y="6235900"/>
            <a:ext cx="2090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Primer Año 1</a:t>
            </a:r>
            <a:endParaRPr/>
          </a:p>
        </p:txBody>
      </p:sp>
      <p:sp>
        <p:nvSpPr>
          <p:cNvPr id="437" name="Google Shape;437;p34"/>
          <p:cNvSpPr txBox="1"/>
          <p:nvPr/>
        </p:nvSpPr>
        <p:spPr>
          <a:xfrm>
            <a:off x="10965549" y="6235900"/>
            <a:ext cx="934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Año 30</a:t>
            </a:r>
            <a:endParaRPr/>
          </a:p>
        </p:txBody>
      </p:sp>
      <p:sp>
        <p:nvSpPr>
          <p:cNvPr id="438" name="Google Shape;438;p34"/>
          <p:cNvSpPr/>
          <p:nvPr/>
        </p:nvSpPr>
        <p:spPr>
          <a:xfrm>
            <a:off x="1078025" y="1008790"/>
            <a:ext cx="934500" cy="128100"/>
          </a:xfrm>
          <a:prstGeom prst="rect">
            <a:avLst/>
          </a:prstGeom>
          <a:solidFill>
            <a:srgbClr val="B6E4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39" name="Google Shape;439;p34" descr="Suburban scen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13944" y="1478777"/>
            <a:ext cx="1418344" cy="1418344"/>
          </a:xfrm>
          <a:prstGeom prst="rect">
            <a:avLst/>
          </a:prstGeom>
          <a:noFill/>
          <a:ln>
            <a:noFill/>
          </a:ln>
        </p:spPr>
      </p:pic>
      <p:sp>
        <p:nvSpPr>
          <p:cNvPr id="440" name="Google Shape;440;p34"/>
          <p:cNvSpPr/>
          <p:nvPr/>
        </p:nvSpPr>
        <p:spPr>
          <a:xfrm>
            <a:off x="8110049" y="1454400"/>
            <a:ext cx="1560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079CEB"/>
                </a:solidFill>
                <a:latin typeface="Calibri"/>
                <a:ea typeface="Calibri"/>
                <a:cs typeface="Calibri"/>
                <a:sym typeface="Calibri"/>
              </a:rPr>
              <a:t>Opciones</a:t>
            </a:r>
            <a:endParaRPr/>
          </a:p>
        </p:txBody>
      </p:sp>
      <p:sp>
        <p:nvSpPr>
          <p:cNvPr id="441" name="Google Shape;441;p34"/>
          <p:cNvSpPr txBox="1"/>
          <p:nvPr/>
        </p:nvSpPr>
        <p:spPr>
          <a:xfrm>
            <a:off x="6988100" y="1826788"/>
            <a:ext cx="3346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Cantidad del Prestamo potegida</a:t>
            </a:r>
            <a:endParaRPr/>
          </a:p>
        </p:txBody>
      </p:sp>
      <p:sp>
        <p:nvSpPr>
          <p:cNvPr id="442" name="Google Shape;442;p34"/>
          <p:cNvSpPr/>
          <p:nvPr/>
        </p:nvSpPr>
        <p:spPr>
          <a:xfrm>
            <a:off x="3832300" y="991525"/>
            <a:ext cx="37419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000001"/>
                </a:solidFill>
              </a:rPr>
              <a:t>Pago del Principal</a:t>
            </a:r>
            <a:endParaRPr/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2800">
              <a:solidFill>
                <a:srgbClr val="00000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3" name="Google Shape;443;p34"/>
          <p:cNvSpPr/>
          <p:nvPr/>
        </p:nvSpPr>
        <p:spPr>
          <a:xfrm>
            <a:off x="1415288" y="52731"/>
            <a:ext cx="108822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latin typeface="Arial Black"/>
                <a:ea typeface="Arial Black"/>
                <a:cs typeface="Arial Black"/>
                <a:sym typeface="Arial Black"/>
              </a:rPr>
              <a:t>Conociendo sus Opciones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800" b="1"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444" name="Google Shape;444;p34"/>
          <p:cNvSpPr/>
          <p:nvPr/>
        </p:nvSpPr>
        <p:spPr>
          <a:xfrm>
            <a:off x="1078025" y="983343"/>
            <a:ext cx="934500" cy="128100"/>
          </a:xfrm>
          <a:prstGeom prst="rect">
            <a:avLst/>
          </a:prstGeom>
          <a:solidFill>
            <a:srgbClr val="B6E4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45" name="Google Shape;445;p34" descr="Suburban scen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13944" y="1453330"/>
            <a:ext cx="1418344" cy="14183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35"/>
          <p:cNvSpPr/>
          <p:nvPr/>
        </p:nvSpPr>
        <p:spPr>
          <a:xfrm>
            <a:off x="3981425" y="1067900"/>
            <a:ext cx="40854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000001"/>
                </a:solidFill>
              </a:rPr>
              <a:t>Pago del Principal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b="1">
              <a:solidFill>
                <a:srgbClr val="000001"/>
              </a:solidFill>
            </a:endParaRPr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2800">
              <a:solidFill>
                <a:srgbClr val="00000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1" name="Google Shape;451;p35"/>
          <p:cNvSpPr/>
          <p:nvPr/>
        </p:nvSpPr>
        <p:spPr>
          <a:xfrm>
            <a:off x="469838" y="305803"/>
            <a:ext cx="108822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latin typeface="Arial Black"/>
                <a:ea typeface="Arial Black"/>
                <a:cs typeface="Arial Black"/>
                <a:sym typeface="Arial Black"/>
              </a:rPr>
              <a:t>Conociendo sus Opciones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800" b="1"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452" name="Google Shape;452;p35"/>
          <p:cNvSpPr/>
          <p:nvPr/>
        </p:nvSpPr>
        <p:spPr>
          <a:xfrm>
            <a:off x="1078025" y="1008790"/>
            <a:ext cx="934645" cy="128010"/>
          </a:xfrm>
          <a:prstGeom prst="rect">
            <a:avLst/>
          </a:prstGeom>
          <a:solidFill>
            <a:srgbClr val="B6E4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53" name="Google Shape;453;p35" descr="Suburban scen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13944" y="1478777"/>
            <a:ext cx="1418344" cy="1418344"/>
          </a:xfrm>
          <a:prstGeom prst="rect">
            <a:avLst/>
          </a:prstGeom>
          <a:noFill/>
          <a:ln>
            <a:noFill/>
          </a:ln>
        </p:spPr>
      </p:pic>
      <p:sp>
        <p:nvSpPr>
          <p:cNvPr id="454" name="Google Shape;454;p35"/>
          <p:cNvSpPr txBox="1"/>
          <p:nvPr/>
        </p:nvSpPr>
        <p:spPr>
          <a:xfrm>
            <a:off x="3981426" y="1834000"/>
            <a:ext cx="37290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Valor neto actual de la vivienda</a:t>
            </a:r>
            <a:endParaRPr sz="2000" b="1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$100,000</a:t>
            </a:r>
            <a:endParaRPr/>
          </a:p>
        </p:txBody>
      </p:sp>
      <p:sp>
        <p:nvSpPr>
          <p:cNvPr id="455" name="Google Shape;455;p35"/>
          <p:cNvSpPr txBox="1"/>
          <p:nvPr/>
        </p:nvSpPr>
        <p:spPr>
          <a:xfrm>
            <a:off x="1078025" y="2909700"/>
            <a:ext cx="91773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Opcion Numero 1 Pagar el préstamo del Principal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36"/>
          <p:cNvSpPr/>
          <p:nvPr/>
        </p:nvSpPr>
        <p:spPr>
          <a:xfrm>
            <a:off x="4338725" y="991575"/>
            <a:ext cx="4001100" cy="7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000001"/>
                </a:solidFill>
              </a:rPr>
              <a:t>Pago del Principal</a:t>
            </a:r>
            <a:endParaRPr/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2800">
              <a:solidFill>
                <a:srgbClr val="00000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1" name="Google Shape;461;p36"/>
          <p:cNvSpPr/>
          <p:nvPr/>
        </p:nvSpPr>
        <p:spPr>
          <a:xfrm>
            <a:off x="992450" y="95150"/>
            <a:ext cx="94665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latin typeface="Arial Black"/>
                <a:ea typeface="Arial Black"/>
                <a:cs typeface="Arial Black"/>
                <a:sym typeface="Arial Black"/>
              </a:rPr>
              <a:t>Conociendo sus Opciones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800" b="1"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462" name="Google Shape;462;p36"/>
          <p:cNvSpPr/>
          <p:nvPr/>
        </p:nvSpPr>
        <p:spPr>
          <a:xfrm>
            <a:off x="1078025" y="1008790"/>
            <a:ext cx="934645" cy="128010"/>
          </a:xfrm>
          <a:prstGeom prst="rect">
            <a:avLst/>
          </a:prstGeom>
          <a:solidFill>
            <a:srgbClr val="B6E4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63" name="Google Shape;463;p36" descr="Suburban scen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13944" y="1478777"/>
            <a:ext cx="1418344" cy="1418344"/>
          </a:xfrm>
          <a:prstGeom prst="rect">
            <a:avLst/>
          </a:prstGeom>
          <a:noFill/>
          <a:ln>
            <a:noFill/>
          </a:ln>
        </p:spPr>
      </p:pic>
      <p:sp>
        <p:nvSpPr>
          <p:cNvPr id="464" name="Google Shape;464;p36"/>
          <p:cNvSpPr txBox="1"/>
          <p:nvPr/>
        </p:nvSpPr>
        <p:spPr>
          <a:xfrm>
            <a:off x="2511515" y="3430648"/>
            <a:ext cx="1407348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$250,000</a:t>
            </a:r>
            <a:endParaRPr/>
          </a:p>
        </p:txBody>
      </p:sp>
      <p:sp>
        <p:nvSpPr>
          <p:cNvPr id="465" name="Google Shape;465;p36"/>
          <p:cNvSpPr txBox="1"/>
          <p:nvPr/>
        </p:nvSpPr>
        <p:spPr>
          <a:xfrm>
            <a:off x="2479007" y="3781960"/>
            <a:ext cx="1263378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$150,000 </a:t>
            </a:r>
            <a:endParaRPr/>
          </a:p>
        </p:txBody>
      </p:sp>
      <p:sp>
        <p:nvSpPr>
          <p:cNvPr id="466" name="Google Shape;466;p36"/>
          <p:cNvSpPr txBox="1"/>
          <p:nvPr/>
        </p:nvSpPr>
        <p:spPr>
          <a:xfrm>
            <a:off x="3657425" y="3413575"/>
            <a:ext cx="2640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Balance del Prestamo</a:t>
            </a:r>
            <a:endParaRPr/>
          </a:p>
        </p:txBody>
      </p:sp>
      <p:sp>
        <p:nvSpPr>
          <p:cNvPr id="467" name="Google Shape;467;p36"/>
          <p:cNvSpPr txBox="1"/>
          <p:nvPr/>
        </p:nvSpPr>
        <p:spPr>
          <a:xfrm>
            <a:off x="3657425" y="3748025"/>
            <a:ext cx="4358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Menos el Beneficio de su cobertura</a:t>
            </a:r>
            <a:endParaRPr/>
          </a:p>
        </p:txBody>
      </p:sp>
      <p:sp>
        <p:nvSpPr>
          <p:cNvPr id="468" name="Google Shape;468;p36"/>
          <p:cNvSpPr txBox="1"/>
          <p:nvPr/>
        </p:nvSpPr>
        <p:spPr>
          <a:xfrm>
            <a:off x="3981425" y="1834000"/>
            <a:ext cx="58158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Valor neto actual de la vivienda</a:t>
            </a:r>
            <a:endParaRPr sz="2000" b="1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 $100,000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9" name="Google Shape;469;p36"/>
          <p:cNvSpPr txBox="1"/>
          <p:nvPr/>
        </p:nvSpPr>
        <p:spPr>
          <a:xfrm>
            <a:off x="1678797" y="2623275"/>
            <a:ext cx="9114300" cy="107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Optician Numero 1 Pagar el préstamo del Principal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b="1" u="sng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70" name="Google Shape;470;p36"/>
          <p:cNvCxnSpPr/>
          <p:nvPr/>
        </p:nvCxnSpPr>
        <p:spPr>
          <a:xfrm>
            <a:off x="2128603" y="4214843"/>
            <a:ext cx="1537842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71" name="Google Shape;471;p36"/>
          <p:cNvSpPr txBox="1"/>
          <p:nvPr/>
        </p:nvSpPr>
        <p:spPr>
          <a:xfrm>
            <a:off x="2443743" y="4188461"/>
            <a:ext cx="1263378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$100,000 </a:t>
            </a:r>
            <a:endParaRPr/>
          </a:p>
        </p:txBody>
      </p:sp>
      <p:sp>
        <p:nvSpPr>
          <p:cNvPr id="472" name="Google Shape;472;p36"/>
          <p:cNvSpPr txBox="1"/>
          <p:nvPr/>
        </p:nvSpPr>
        <p:spPr>
          <a:xfrm>
            <a:off x="3657428" y="4214850"/>
            <a:ext cx="2182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Nuevo Balance</a:t>
            </a:r>
            <a:endParaRPr/>
          </a:p>
        </p:txBody>
      </p:sp>
      <p:sp>
        <p:nvSpPr>
          <p:cNvPr id="473" name="Google Shape;473;p36"/>
          <p:cNvSpPr txBox="1"/>
          <p:nvPr/>
        </p:nvSpPr>
        <p:spPr>
          <a:xfrm>
            <a:off x="432600" y="4750550"/>
            <a:ext cx="102936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u="sng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CREANDO UN PAGO DE HIPOTECA MENSUAL MÁS MANEJABLE</a:t>
            </a:r>
            <a:endParaRPr/>
          </a:p>
        </p:txBody>
      </p:sp>
      <p:sp>
        <p:nvSpPr>
          <p:cNvPr id="474" name="Google Shape;474;p36"/>
          <p:cNvSpPr/>
          <p:nvPr/>
        </p:nvSpPr>
        <p:spPr>
          <a:xfrm>
            <a:off x="2160041" y="3680008"/>
            <a:ext cx="227107" cy="250169"/>
          </a:xfrm>
          <a:prstGeom prst="mathMinus">
            <a:avLst>
              <a:gd name="adj1" fmla="val 23520"/>
            </a:avLst>
          </a:prstGeom>
          <a:solidFill>
            <a:schemeClr val="dk2"/>
          </a:solidFill>
          <a:ln w="12700" cap="flat" cmpd="sng">
            <a:solidFill>
              <a:srgbClr val="3789B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37"/>
          <p:cNvSpPr/>
          <p:nvPr/>
        </p:nvSpPr>
        <p:spPr>
          <a:xfrm>
            <a:off x="3981422" y="991579"/>
            <a:ext cx="8460414" cy="10926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000001"/>
                </a:solidFill>
              </a:rPr>
              <a:t>Pago Del Principal</a:t>
            </a:r>
            <a:endParaRPr/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2800">
              <a:solidFill>
                <a:srgbClr val="00000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0" name="Google Shape;480;p37"/>
          <p:cNvSpPr/>
          <p:nvPr/>
        </p:nvSpPr>
        <p:spPr>
          <a:xfrm>
            <a:off x="957248" y="160575"/>
            <a:ext cx="94125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latin typeface="Arial Black"/>
                <a:ea typeface="Arial Black"/>
                <a:cs typeface="Arial Black"/>
                <a:sym typeface="Arial Black"/>
              </a:rPr>
              <a:t>Conociendo sus Opciones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800" b="1"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481" name="Google Shape;481;p37"/>
          <p:cNvSpPr/>
          <p:nvPr/>
        </p:nvSpPr>
        <p:spPr>
          <a:xfrm>
            <a:off x="1078025" y="1008790"/>
            <a:ext cx="934645" cy="128010"/>
          </a:xfrm>
          <a:prstGeom prst="rect">
            <a:avLst/>
          </a:prstGeom>
          <a:solidFill>
            <a:srgbClr val="B6E4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2" name="Google Shape;482;p37"/>
          <p:cNvSpPr txBox="1"/>
          <p:nvPr/>
        </p:nvSpPr>
        <p:spPr>
          <a:xfrm>
            <a:off x="2511515" y="3430648"/>
            <a:ext cx="1407348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$100,000</a:t>
            </a:r>
            <a:endParaRPr/>
          </a:p>
        </p:txBody>
      </p:sp>
      <p:sp>
        <p:nvSpPr>
          <p:cNvPr id="483" name="Google Shape;483;p37"/>
          <p:cNvSpPr txBox="1"/>
          <p:nvPr/>
        </p:nvSpPr>
        <p:spPr>
          <a:xfrm>
            <a:off x="2479007" y="3781960"/>
            <a:ext cx="1263378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$150,000 </a:t>
            </a:r>
            <a:endParaRPr/>
          </a:p>
        </p:txBody>
      </p:sp>
      <p:sp>
        <p:nvSpPr>
          <p:cNvPr id="484" name="Google Shape;484;p37"/>
          <p:cNvSpPr txBox="1"/>
          <p:nvPr/>
        </p:nvSpPr>
        <p:spPr>
          <a:xfrm>
            <a:off x="3657428" y="3413575"/>
            <a:ext cx="2946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Ganancia Neta de la Venta</a:t>
            </a:r>
            <a:endParaRPr/>
          </a:p>
        </p:txBody>
      </p:sp>
      <p:sp>
        <p:nvSpPr>
          <p:cNvPr id="485" name="Google Shape;485;p37"/>
          <p:cNvSpPr txBox="1"/>
          <p:nvPr/>
        </p:nvSpPr>
        <p:spPr>
          <a:xfrm>
            <a:off x="3657433" y="3748025"/>
            <a:ext cx="3378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Mas el Beneficio de su póliza</a:t>
            </a:r>
            <a:endParaRPr/>
          </a:p>
        </p:txBody>
      </p:sp>
      <p:sp>
        <p:nvSpPr>
          <p:cNvPr id="486" name="Google Shape;486;p37"/>
          <p:cNvSpPr txBox="1"/>
          <p:nvPr/>
        </p:nvSpPr>
        <p:spPr>
          <a:xfrm>
            <a:off x="855550" y="1877675"/>
            <a:ext cx="9615900" cy="15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Opción 2 - Reducción de tamaño De la casa Nueva</a:t>
            </a:r>
            <a:endParaRPr sz="32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87" name="Google Shape;487;p37"/>
          <p:cNvCxnSpPr/>
          <p:nvPr/>
        </p:nvCxnSpPr>
        <p:spPr>
          <a:xfrm>
            <a:off x="2128603" y="4214843"/>
            <a:ext cx="1537842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88" name="Google Shape;488;p37"/>
          <p:cNvSpPr txBox="1"/>
          <p:nvPr/>
        </p:nvSpPr>
        <p:spPr>
          <a:xfrm>
            <a:off x="2443743" y="4188461"/>
            <a:ext cx="1263378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$250,000 </a:t>
            </a:r>
            <a:endParaRPr/>
          </a:p>
        </p:txBody>
      </p:sp>
      <p:sp>
        <p:nvSpPr>
          <p:cNvPr id="489" name="Google Shape;489;p37"/>
          <p:cNvSpPr txBox="1"/>
          <p:nvPr/>
        </p:nvSpPr>
        <p:spPr>
          <a:xfrm>
            <a:off x="3657425" y="4214850"/>
            <a:ext cx="4294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Neto se usa hacia el pago de casa nueva </a:t>
            </a:r>
            <a:endParaRPr/>
          </a:p>
        </p:txBody>
      </p:sp>
      <p:sp>
        <p:nvSpPr>
          <p:cNvPr id="490" name="Google Shape;490;p37"/>
          <p:cNvSpPr/>
          <p:nvPr/>
        </p:nvSpPr>
        <p:spPr>
          <a:xfrm>
            <a:off x="2186145" y="3677416"/>
            <a:ext cx="276608" cy="311050"/>
          </a:xfrm>
          <a:prstGeom prst="mathPlus">
            <a:avLst>
              <a:gd name="adj1" fmla="val 23520"/>
            </a:avLst>
          </a:prstGeom>
          <a:solidFill>
            <a:schemeClr val="dk2"/>
          </a:solidFill>
          <a:ln w="12700" cap="flat" cmpd="sng">
            <a:solidFill>
              <a:srgbClr val="3789B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91" name="Google Shape;491;p37" descr="Suburban scen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07123" y="4869929"/>
            <a:ext cx="1206808" cy="1206808"/>
          </a:xfrm>
          <a:prstGeom prst="rect">
            <a:avLst/>
          </a:prstGeom>
          <a:noFill/>
          <a:ln>
            <a:noFill/>
          </a:ln>
        </p:spPr>
      </p:pic>
      <p:sp>
        <p:nvSpPr>
          <p:cNvPr id="492" name="Google Shape;492;p37"/>
          <p:cNvSpPr txBox="1"/>
          <p:nvPr/>
        </p:nvSpPr>
        <p:spPr>
          <a:xfrm>
            <a:off x="4899601" y="5429200"/>
            <a:ext cx="4294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Puede Saldar por completo su Casa nueva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7" name="Google Shape;497;p38" descr="A close up of a logo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69000" y="-114300"/>
            <a:ext cx="12192000" cy="6858000"/>
          </a:xfrm>
          <a:prstGeom prst="rect">
            <a:avLst/>
          </a:prstGeom>
          <a:solidFill>
            <a:srgbClr val="00B050">
              <a:alpha val="89803"/>
            </a:srgbClr>
          </a:solidFill>
          <a:ln w="47625" cap="flat" cmpd="sng">
            <a:solidFill>
              <a:srgbClr val="3789B5">
                <a:alpha val="93725"/>
              </a:srgbClr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98" name="Google Shape;498;p38"/>
          <p:cNvSpPr/>
          <p:nvPr/>
        </p:nvSpPr>
        <p:spPr>
          <a:xfrm>
            <a:off x="855000" y="1219650"/>
            <a:ext cx="10882200" cy="5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000001"/>
                </a:solidFill>
              </a:rPr>
              <a:t>Pago Completo de su hipoteca</a:t>
            </a:r>
            <a:r>
              <a:rPr lang="en-US" sz="3200" b="1">
                <a:solidFill>
                  <a:srgbClr val="000001"/>
                </a:solidFill>
                <a:latin typeface="Arial"/>
                <a:ea typeface="Arial"/>
                <a:cs typeface="Arial"/>
                <a:sym typeface="Arial"/>
              </a:rPr>
              <a:t>/</a:t>
            </a:r>
            <a:r>
              <a:rPr lang="en-US" sz="3200" b="1">
                <a:solidFill>
                  <a:srgbClr val="000001"/>
                </a:solidFill>
              </a:rPr>
              <a:t> Pago hacia el Principal</a:t>
            </a:r>
            <a:endParaRPr/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2800">
              <a:solidFill>
                <a:srgbClr val="00000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9" name="Google Shape;499;p38"/>
          <p:cNvSpPr/>
          <p:nvPr/>
        </p:nvSpPr>
        <p:spPr>
          <a:xfrm>
            <a:off x="753663" y="94953"/>
            <a:ext cx="108822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latin typeface="Arial Black"/>
                <a:ea typeface="Arial Black"/>
                <a:cs typeface="Arial Black"/>
                <a:sym typeface="Arial Black"/>
              </a:rPr>
              <a:t>Entendiendo sus opciones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0" name="Google Shape;500;p38"/>
          <p:cNvSpPr/>
          <p:nvPr/>
        </p:nvSpPr>
        <p:spPr>
          <a:xfrm>
            <a:off x="1078025" y="1008790"/>
            <a:ext cx="934645" cy="128010"/>
          </a:xfrm>
          <a:prstGeom prst="rect">
            <a:avLst/>
          </a:prstGeom>
          <a:solidFill>
            <a:srgbClr val="B6E4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1" name="Google Shape;501;p38"/>
          <p:cNvSpPr txBox="1"/>
          <p:nvPr/>
        </p:nvSpPr>
        <p:spPr>
          <a:xfrm>
            <a:off x="1783829" y="2274115"/>
            <a:ext cx="74301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¿Les da sentido esta explicación?</a:t>
            </a:r>
            <a:endParaRPr sz="1200"/>
          </a:p>
        </p:txBody>
      </p:sp>
      <p:sp>
        <p:nvSpPr>
          <p:cNvPr id="502" name="Google Shape;502;p38"/>
          <p:cNvSpPr txBox="1"/>
          <p:nvPr/>
        </p:nvSpPr>
        <p:spPr>
          <a:xfrm>
            <a:off x="674350" y="3106850"/>
            <a:ext cx="9707700" cy="286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¿Si el pago completo de su hipoteca no complace su presupuesto, Se sentirían mejor sabiendo que cada uno de ustedes como beneficiarios al final van a tener un programa establecido para saldar algo de la cuenta del principal de la hipoteca?</a:t>
            </a:r>
            <a:endParaRPr sz="10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7" name="Google Shape;507;p39" descr="A close up of a logo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00B050">
              <a:alpha val="89803"/>
            </a:srgbClr>
          </a:solidFill>
          <a:ln w="47625" cap="flat" cmpd="sng">
            <a:solidFill>
              <a:srgbClr val="3789B5">
                <a:alpha val="93725"/>
              </a:srgbClr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08" name="Google Shape;508;p39"/>
          <p:cNvSpPr/>
          <p:nvPr/>
        </p:nvSpPr>
        <p:spPr>
          <a:xfrm>
            <a:off x="266700" y="133100"/>
            <a:ext cx="115347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latin typeface="Arial Black"/>
                <a:ea typeface="Arial Black"/>
                <a:cs typeface="Arial Black"/>
                <a:sym typeface="Arial Black"/>
              </a:rPr>
              <a:t>Planes Con cláusulas opcionales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800" b="1"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509" name="Google Shape;509;p39"/>
          <p:cNvSpPr/>
          <p:nvPr/>
        </p:nvSpPr>
        <p:spPr>
          <a:xfrm>
            <a:off x="1078025" y="1008790"/>
            <a:ext cx="934645" cy="128010"/>
          </a:xfrm>
          <a:prstGeom prst="rect">
            <a:avLst/>
          </a:prstGeom>
          <a:solidFill>
            <a:srgbClr val="B6E4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0" name="Google Shape;510;p39"/>
          <p:cNvSpPr txBox="1"/>
          <p:nvPr/>
        </p:nvSpPr>
        <p:spPr>
          <a:xfrm>
            <a:off x="1388480" y="3105745"/>
            <a:ext cx="98769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Discapacidad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1" name="Google Shape;511;p39"/>
          <p:cNvSpPr txBox="1"/>
          <p:nvPr/>
        </p:nvSpPr>
        <p:spPr>
          <a:xfrm>
            <a:off x="2404750" y="2209475"/>
            <a:ext cx="73923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05689D"/>
                </a:solidFill>
                <a:latin typeface="Aharoni"/>
                <a:ea typeface="Aharoni"/>
                <a:cs typeface="Aharoni"/>
                <a:sym typeface="Aharoni"/>
              </a:rPr>
              <a:t>Cláusulas Adicionales y opcionales</a:t>
            </a:r>
            <a:endParaRPr/>
          </a:p>
        </p:txBody>
      </p:sp>
      <p:sp>
        <p:nvSpPr>
          <p:cNvPr id="512" name="Google Shape;512;p39"/>
          <p:cNvSpPr txBox="1"/>
          <p:nvPr/>
        </p:nvSpPr>
        <p:spPr>
          <a:xfrm>
            <a:off x="1388475" y="3716252"/>
            <a:ext cx="9945600" cy="304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Este es un beneficio que ayuda a compensar la pérdida de ingresos debido a una discapacidad inesperada.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¿Le gustaría ver una cobertura opcional que le pague un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beneficio mensual si está discapacitado?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7" name="Google Shape;517;p40" descr="A close up of a logo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rgbClr val="00B050">
              <a:alpha val="89803"/>
            </a:srgbClr>
          </a:solidFill>
          <a:ln w="47625" cap="flat" cmpd="sng">
            <a:solidFill>
              <a:srgbClr val="3789B5">
                <a:alpha val="93725"/>
              </a:srgbClr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18" name="Google Shape;518;p40"/>
          <p:cNvSpPr/>
          <p:nvPr/>
        </p:nvSpPr>
        <p:spPr>
          <a:xfrm>
            <a:off x="572550" y="133100"/>
            <a:ext cx="112287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Plan</a:t>
            </a:r>
            <a:r>
              <a:rPr lang="en-US" sz="4800" b="1">
                <a:latin typeface="Arial Black"/>
                <a:ea typeface="Arial Black"/>
                <a:cs typeface="Arial Black"/>
                <a:sym typeface="Arial Black"/>
              </a:rPr>
              <a:t>es Con cláusulas opcionales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9" name="Google Shape;519;p40"/>
          <p:cNvSpPr/>
          <p:nvPr/>
        </p:nvSpPr>
        <p:spPr>
          <a:xfrm>
            <a:off x="1078025" y="1008790"/>
            <a:ext cx="934645" cy="128010"/>
          </a:xfrm>
          <a:prstGeom prst="rect">
            <a:avLst/>
          </a:prstGeom>
          <a:solidFill>
            <a:srgbClr val="B6E4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0" name="Google Shape;520;p40"/>
          <p:cNvSpPr txBox="1"/>
          <p:nvPr/>
        </p:nvSpPr>
        <p:spPr>
          <a:xfrm>
            <a:off x="1503000" y="2278724"/>
            <a:ext cx="10169400" cy="354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Enfermedades Críticas</a:t>
            </a: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– Este beneficio paga una suma global de su Beneficio por muerte si </a:t>
            </a:r>
            <a:r>
              <a:rPr lang="en-US" sz="32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sobrevive</a:t>
            </a: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 una enfermedad crítica como un ataque cardíaco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cáncer, accidente cerebrovascular, ELA (</a:t>
            </a:r>
            <a:r>
              <a:rPr lang="en-US" sz="3000">
                <a:solidFill>
                  <a:srgbClr val="11111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Esclerosis lateral amiotrófica)</a:t>
            </a: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 insuficiencia renal.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</p:txBody>
      </p:sp>
      <p:sp>
        <p:nvSpPr>
          <p:cNvPr id="521" name="Google Shape;521;p40"/>
          <p:cNvSpPr txBox="1"/>
          <p:nvPr/>
        </p:nvSpPr>
        <p:spPr>
          <a:xfrm>
            <a:off x="1704950" y="1512625"/>
            <a:ext cx="90972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05689D"/>
                </a:solidFill>
                <a:latin typeface="Aharoni"/>
                <a:ea typeface="Aharoni"/>
                <a:cs typeface="Aharoni"/>
                <a:sym typeface="Aharoni"/>
              </a:rPr>
              <a:t>Cláusulas Adicionales y opcionales</a:t>
            </a:r>
            <a:endParaRPr/>
          </a:p>
        </p:txBody>
      </p:sp>
      <p:sp>
        <p:nvSpPr>
          <p:cNvPr id="522" name="Google Shape;522;p40"/>
          <p:cNvSpPr txBox="1"/>
          <p:nvPr/>
        </p:nvSpPr>
        <p:spPr>
          <a:xfrm>
            <a:off x="687075" y="4991225"/>
            <a:ext cx="11349600" cy="206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¿Te sentirías mejor sabiendo que podrías tomar una suma global?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 su beneficio por muerte si sobrevives a una enfermedad crítica?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7" name="Google Shape;527;p41" descr="A close up of a logo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63625" y="-50900"/>
            <a:ext cx="12192000" cy="6858000"/>
          </a:xfrm>
          <a:prstGeom prst="rect">
            <a:avLst/>
          </a:prstGeom>
          <a:solidFill>
            <a:srgbClr val="00B050">
              <a:alpha val="89803"/>
            </a:srgbClr>
          </a:solidFill>
          <a:ln w="47625" cap="flat" cmpd="sng">
            <a:solidFill>
              <a:srgbClr val="3789B5">
                <a:alpha val="93725"/>
              </a:srgbClr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28" name="Google Shape;528;p41"/>
          <p:cNvSpPr/>
          <p:nvPr/>
        </p:nvSpPr>
        <p:spPr>
          <a:xfrm>
            <a:off x="419875" y="133100"/>
            <a:ext cx="113814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latin typeface="Arial Black"/>
                <a:ea typeface="Arial Black"/>
                <a:cs typeface="Arial Black"/>
                <a:sym typeface="Arial Black"/>
              </a:rPr>
              <a:t>Planes Con cláusulas opcionales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800" b="1"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529" name="Google Shape;529;p41"/>
          <p:cNvSpPr/>
          <p:nvPr/>
        </p:nvSpPr>
        <p:spPr>
          <a:xfrm>
            <a:off x="1078025" y="1008790"/>
            <a:ext cx="934645" cy="128010"/>
          </a:xfrm>
          <a:prstGeom prst="rect">
            <a:avLst/>
          </a:prstGeom>
          <a:solidFill>
            <a:srgbClr val="B6E4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0" name="Google Shape;530;p41"/>
          <p:cNvSpPr txBox="1"/>
          <p:nvPr/>
        </p:nvSpPr>
        <p:spPr>
          <a:xfrm>
            <a:off x="783900" y="2302975"/>
            <a:ext cx="10624200" cy="551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3BB268"/>
                </a:solidFill>
                <a:latin typeface="Calibri"/>
                <a:ea typeface="Calibri"/>
                <a:cs typeface="Calibri"/>
                <a:sym typeface="Calibri"/>
              </a:rPr>
              <a:t>Devolución de pagos iniciales o primas$$ </a:t>
            </a: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 Al final del plazo, la devolución de la cláusula adicional de primas reembolsa sus primas o pagos iniciales mensuales . 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Este plan de inversión opcional, le permite invertir extra 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para recuperar las primas devueltas si el beneficio por fallecimiento no fuere necesario.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1" name="Google Shape;531;p41"/>
          <p:cNvSpPr txBox="1"/>
          <p:nvPr/>
        </p:nvSpPr>
        <p:spPr>
          <a:xfrm>
            <a:off x="2468374" y="1350375"/>
            <a:ext cx="69087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05689D"/>
                </a:solidFill>
                <a:latin typeface="Aharoni"/>
                <a:ea typeface="Aharoni"/>
                <a:cs typeface="Aharoni"/>
                <a:sym typeface="Aharoni"/>
              </a:rPr>
              <a:t>Pan de Devolución de Efectivo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p15" descr="A close up of a logo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5"/>
          <p:cNvSpPr/>
          <p:nvPr/>
        </p:nvSpPr>
        <p:spPr>
          <a:xfrm>
            <a:off x="576197" y="273375"/>
            <a:ext cx="5289300" cy="9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latin typeface="Arial Black"/>
                <a:ea typeface="Arial Black"/>
                <a:cs typeface="Arial Black"/>
                <a:sym typeface="Arial Black"/>
              </a:rPr>
              <a:t>Rol</a:t>
            </a:r>
            <a:r>
              <a:rPr lang="en-US" sz="4800" b="1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 + P</a:t>
            </a:r>
            <a:r>
              <a:rPr lang="en-US" sz="4800" b="1">
                <a:latin typeface="Arial Black"/>
                <a:ea typeface="Arial Black"/>
                <a:cs typeface="Arial Black"/>
                <a:sym typeface="Arial Black"/>
              </a:rPr>
              <a:t>roposito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15"/>
          <p:cNvSpPr/>
          <p:nvPr/>
        </p:nvSpPr>
        <p:spPr>
          <a:xfrm>
            <a:off x="388300" y="1658876"/>
            <a:ext cx="4095900" cy="460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4CBEFA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r>
              <a:rPr lang="en-US" sz="3200">
                <a:solidFill>
                  <a:srgbClr val="4CBEFA"/>
                </a:solidFill>
              </a:rPr>
              <a:t>i</a:t>
            </a:r>
            <a:r>
              <a:rPr lang="en-US" sz="3200">
                <a:solidFill>
                  <a:srgbClr val="4CBEFA"/>
                </a:solidFill>
                <a:latin typeface="Arial"/>
                <a:ea typeface="Arial"/>
                <a:cs typeface="Arial"/>
                <a:sym typeface="Arial"/>
              </a:rPr>
              <a:t> Rol</a:t>
            </a:r>
            <a:endParaRPr/>
          </a:p>
          <a:p>
            <a:pPr marL="457200" marR="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Yo soy  un Ase</a:t>
            </a:r>
            <a:r>
              <a:rPr lang="en-US" sz="2000"/>
              <a:t>gurador con licencia del estado</a:t>
            </a:r>
            <a:endParaRPr sz="2000"/>
          </a:p>
          <a:p>
            <a:pPr marL="457200" marR="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Con 40 </a:t>
            </a:r>
            <a:r>
              <a:rPr lang="en-US" sz="2000"/>
              <a:t>o más</a:t>
            </a: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/>
              <a:t>compañías aseguradoras a mi disposición</a:t>
            </a: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La </a:t>
            </a:r>
            <a:r>
              <a:rPr lang="en-US" sz="2000"/>
              <a:t>única</a:t>
            </a: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/>
              <a:t>razón</a:t>
            </a: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que yo </a:t>
            </a:r>
            <a:r>
              <a:rPr lang="en-US" sz="2000"/>
              <a:t>escogería</a:t>
            </a: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una </a:t>
            </a:r>
            <a:r>
              <a:rPr lang="en-US" sz="2000"/>
              <a:t>en vez de otra son factores como edad, salud, y cantidad de la hipoteca.</a:t>
            </a: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marL="457200" marR="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-US" sz="2000"/>
              <a:t>Yo no estoy obligado con ningún Asegurador, Pues </a:t>
            </a: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/>
              <a:t>trabajo</a:t>
            </a:r>
            <a:r>
              <a:rPr lang="en-U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para</a:t>
            </a:r>
            <a:r>
              <a:rPr lang="en-US" sz="2000" b="1">
                <a:solidFill>
                  <a:srgbClr val="000000"/>
                </a:solidFill>
              </a:rPr>
              <a:t> USTED</a:t>
            </a:r>
            <a:r>
              <a:rPr lang="en-US" sz="2000">
                <a:solidFill>
                  <a:srgbClr val="000000"/>
                </a:solidFill>
              </a:rPr>
              <a:t> y no la </a:t>
            </a:r>
            <a:r>
              <a:rPr lang="en-US" sz="2000"/>
              <a:t>compañía </a:t>
            </a:r>
            <a:r>
              <a:rPr lang="en-US" sz="2000">
                <a:solidFill>
                  <a:srgbClr val="000000"/>
                </a:solidFill>
              </a:rPr>
              <a:t>aseguradora.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5"/>
          <p:cNvSpPr/>
          <p:nvPr/>
        </p:nvSpPr>
        <p:spPr>
          <a:xfrm>
            <a:off x="4759600" y="1689350"/>
            <a:ext cx="3078000" cy="24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4CBEFA"/>
                </a:solidFill>
              </a:rPr>
              <a:t>Mi experiencia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Para navegar por esas</a:t>
            </a:r>
            <a:endParaRPr sz="200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opciones y  quizás opciones limitadas que sean lo mejor para usted(es), según su salud y su presupuesto.</a:t>
            </a:r>
            <a:endParaRPr sz="200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/>
          </a:p>
        </p:txBody>
      </p:sp>
      <p:sp>
        <p:nvSpPr>
          <p:cNvPr id="105" name="Google Shape;105;p15"/>
          <p:cNvSpPr/>
          <p:nvPr/>
        </p:nvSpPr>
        <p:spPr>
          <a:xfrm>
            <a:off x="8582750" y="1658876"/>
            <a:ext cx="2875500" cy="490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4CBEFA"/>
                </a:solidFill>
              </a:rPr>
              <a:t>Mi propósito</a:t>
            </a:r>
            <a:endParaRPr sz="200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Mi trabajo es ayudarle (los) a encontrar una cobertura que proteja a la familia y tenga sentido.</a:t>
            </a:r>
            <a:endParaRPr sz="200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 Si encontramos algo en que estamos de acuerdo y que tiene sentido, es mi trabajo ayudarlo a solicitar la cobertura y verle pasar a través del proceso de suscripción.</a:t>
            </a:r>
            <a:endParaRPr sz="200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/>
          </a:p>
        </p:txBody>
      </p:sp>
      <p:sp>
        <p:nvSpPr>
          <p:cNvPr id="106" name="Google Shape;106;p15"/>
          <p:cNvSpPr/>
          <p:nvPr/>
        </p:nvSpPr>
        <p:spPr>
          <a:xfrm>
            <a:off x="690154" y="1040376"/>
            <a:ext cx="934645" cy="128010"/>
          </a:xfrm>
          <a:prstGeom prst="rect">
            <a:avLst/>
          </a:prstGeom>
          <a:solidFill>
            <a:srgbClr val="B6E4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6" name="Google Shape;536;p42" descr="A picture containing sitting, man, table, woma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110011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37" name="Google Shape;537;p42"/>
          <p:cNvSpPr/>
          <p:nvPr/>
        </p:nvSpPr>
        <p:spPr>
          <a:xfrm>
            <a:off x="114500" y="1366900"/>
            <a:ext cx="3066300" cy="20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lt1"/>
                </a:solidFill>
              </a:rPr>
              <a:t>Vamos a mirar sus Opciones</a:t>
            </a:r>
            <a:endParaRPr/>
          </a:p>
        </p:txBody>
      </p:sp>
      <p:sp>
        <p:nvSpPr>
          <p:cNvPr id="538" name="Google Shape;538;p42"/>
          <p:cNvSpPr/>
          <p:nvPr/>
        </p:nvSpPr>
        <p:spPr>
          <a:xfrm>
            <a:off x="4062126" y="1826274"/>
            <a:ext cx="7784616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u="sng">
                <a:solidFill>
                  <a:srgbClr val="212121"/>
                </a:solidFill>
              </a:rPr>
              <a:t>Nuestro trabajo</a:t>
            </a:r>
            <a:endParaRPr sz="2000">
              <a:solidFill>
                <a:srgbClr val="21212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AutoNum type="arabicPeriod"/>
            </a:pPr>
            <a:r>
              <a:rPr lang="en-US" sz="2000">
                <a:solidFill>
                  <a:srgbClr val="212121"/>
                </a:solidFill>
              </a:rPr>
              <a:t>Conseguir la Protección que necesita</a:t>
            </a:r>
            <a:r>
              <a:rPr lang="en-US" sz="2000">
                <a:solidFill>
                  <a:srgbClr val="21212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2.  </a:t>
            </a:r>
            <a:r>
              <a:rPr lang="en-US" sz="2000">
                <a:solidFill>
                  <a:srgbClr val="212121"/>
                </a:solidFill>
              </a:rPr>
              <a:t>Y que va con su presupuesto</a:t>
            </a:r>
            <a:endParaRPr/>
          </a:p>
        </p:txBody>
      </p:sp>
      <p:sp>
        <p:nvSpPr>
          <p:cNvPr id="539" name="Google Shape;539;p42"/>
          <p:cNvSpPr/>
          <p:nvPr/>
        </p:nvSpPr>
        <p:spPr>
          <a:xfrm>
            <a:off x="3693475" y="442625"/>
            <a:ext cx="77847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Selec</a:t>
            </a:r>
            <a:r>
              <a:rPr lang="en-US" sz="4800" b="1">
                <a:latin typeface="Arial Black"/>
                <a:ea typeface="Arial Black"/>
                <a:cs typeface="Arial Black"/>
                <a:sym typeface="Arial Black"/>
              </a:rPr>
              <a:t>cionando su Plan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0" name="Google Shape;540;p42"/>
          <p:cNvSpPr/>
          <p:nvPr/>
        </p:nvSpPr>
        <p:spPr>
          <a:xfrm>
            <a:off x="4280281" y="1397724"/>
            <a:ext cx="934645" cy="128010"/>
          </a:xfrm>
          <a:prstGeom prst="rect">
            <a:avLst/>
          </a:prstGeom>
          <a:solidFill>
            <a:srgbClr val="B6E4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1" name="Google Shape;541;p42"/>
          <p:cNvSpPr txBox="1"/>
          <p:nvPr/>
        </p:nvSpPr>
        <p:spPr>
          <a:xfrm>
            <a:off x="4062126" y="3318989"/>
            <a:ext cx="7532700" cy="255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u="sng">
                <a:solidFill>
                  <a:srgbClr val="212121"/>
                </a:solidFill>
              </a:rPr>
              <a:t>Su Trabajo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rgbClr val="21212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AutoNum type="arabicPeriod"/>
            </a:pPr>
            <a:r>
              <a:rPr lang="en-US" sz="2000">
                <a:solidFill>
                  <a:srgbClr val="212121"/>
                </a:solidFill>
              </a:rPr>
              <a:t>Déjenos saber si necesitan que lo ajustemos a su presupuesto</a:t>
            </a:r>
            <a:endParaRPr sz="2000" b="1">
              <a:solidFill>
                <a:srgbClr val="21212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rgbClr val="21212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212121"/>
                </a:solidFill>
                <a:latin typeface="Arial"/>
                <a:ea typeface="Arial"/>
                <a:cs typeface="Arial"/>
                <a:sym typeface="Arial"/>
              </a:rPr>
              <a:t>	Al</a:t>
            </a:r>
            <a:r>
              <a:rPr lang="en-US" sz="2000" b="1">
                <a:solidFill>
                  <a:srgbClr val="212121"/>
                </a:solidFill>
              </a:rPr>
              <a:t>go es mejor que Nada, Siempre podemos regresar y buscar más cobertura luego en el futuro. Vamos a mirar como saldrian sus primas o pagos mensuales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6" name="Google Shape;546;p43" descr="A close up of a perso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47" name="Google Shape;547;p43"/>
          <p:cNvSpPr/>
          <p:nvPr/>
        </p:nvSpPr>
        <p:spPr>
          <a:xfrm>
            <a:off x="266695" y="2119413"/>
            <a:ext cx="27675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lt1"/>
                </a:solidFill>
              </a:rPr>
              <a:t>Vamos a completar su aplicación en línea</a:t>
            </a:r>
            <a:endParaRPr/>
          </a:p>
        </p:txBody>
      </p:sp>
      <p:sp>
        <p:nvSpPr>
          <p:cNvPr id="548" name="Google Shape;548;p43"/>
          <p:cNvSpPr/>
          <p:nvPr/>
        </p:nvSpPr>
        <p:spPr>
          <a:xfrm>
            <a:off x="4178784" y="1452981"/>
            <a:ext cx="7415965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latin typeface="Arial Black"/>
                <a:ea typeface="Arial Black"/>
                <a:cs typeface="Arial Black"/>
                <a:sym typeface="Arial Black"/>
              </a:rPr>
              <a:t>Aplicación</a:t>
            </a:r>
            <a:r>
              <a:rPr lang="en-US" sz="4800" b="1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 en </a:t>
            </a:r>
            <a:r>
              <a:rPr lang="en-US" sz="4800" b="1">
                <a:latin typeface="Arial Black"/>
                <a:ea typeface="Arial Black"/>
                <a:cs typeface="Arial Black"/>
                <a:sym typeface="Arial Black"/>
              </a:rPr>
              <a:t>línea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9" name="Google Shape;549;p43"/>
          <p:cNvSpPr/>
          <p:nvPr/>
        </p:nvSpPr>
        <p:spPr>
          <a:xfrm>
            <a:off x="4280281" y="2219973"/>
            <a:ext cx="934645" cy="128010"/>
          </a:xfrm>
          <a:prstGeom prst="rect">
            <a:avLst/>
          </a:prstGeom>
          <a:solidFill>
            <a:srgbClr val="B6E4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0" name="Google Shape;550;p43"/>
          <p:cNvSpPr txBox="1">
            <a:spLocks noGrp="1"/>
          </p:cNvSpPr>
          <p:nvPr>
            <p:ph type="body" idx="4294967295"/>
          </p:nvPr>
        </p:nvSpPr>
        <p:spPr>
          <a:xfrm>
            <a:off x="4178784" y="3219826"/>
            <a:ext cx="6315045" cy="21851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12121"/>
              </a:buClr>
              <a:buSzPts val="2000"/>
              <a:buNone/>
            </a:pPr>
            <a:r>
              <a:rPr lang="en-US" sz="2000"/>
              <a:t>Necesitaremos saber quienes son los beneficiarios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12121"/>
              </a:buClr>
              <a:buSzPts val="2000"/>
              <a:buNone/>
            </a:pPr>
            <a:r>
              <a:rPr lang="en-US" sz="2000"/>
              <a:t>Beneficiarios contingentes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12121"/>
              </a:buClr>
              <a:buSzPts val="2000"/>
              <a:buNone/>
            </a:pPr>
            <a:r>
              <a:rPr lang="en-US" sz="2000"/>
              <a:t>Necesitan por lo menos una forma de identificación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12121"/>
              </a:buClr>
              <a:buSzPts val="2000"/>
              <a:buNone/>
            </a:pPr>
            <a:r>
              <a:rPr lang="en-US" sz="2000"/>
              <a:t>Necesitamos saber que dia del Mes pagarán quincenalmente o mensualmente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12121"/>
              </a:buClr>
              <a:buSzPts val="2000"/>
              <a:buNone/>
            </a:pPr>
            <a:endParaRPr sz="2000">
              <a:solidFill>
                <a:srgbClr val="21212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5" name="Google Shape;555;p44" descr="A close up of a logo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1800" y="101775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56" name="Google Shape;556;p44"/>
          <p:cNvSpPr/>
          <p:nvPr/>
        </p:nvSpPr>
        <p:spPr>
          <a:xfrm>
            <a:off x="838200" y="1320724"/>
            <a:ext cx="9133200" cy="46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4CBEFA"/>
                </a:solidFill>
              </a:rPr>
              <a:t>Comunicaciones Futuras</a:t>
            </a:r>
            <a:endParaRPr/>
          </a:p>
          <a:p>
            <a:pPr marL="285750" marR="0" lvl="0" indent="-285750" algn="l" rtl="0"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1960"/>
              <a:buChar char="•"/>
            </a:pPr>
            <a:r>
              <a:rPr lang="en-US" sz="2000"/>
              <a:t>Las llamadas telefónicas serán mías o del asegurador. Si alguien más te llama sobre la protección hipotecaria, darles mi número, para que no pierdas tu tiempo ni el de ellos. (Guardar mi número).</a:t>
            </a:r>
            <a:endParaRPr sz="2000"/>
          </a:p>
          <a:p>
            <a:pPr marL="285750" marR="0" lvl="0" indent="-285750" algn="l" rtl="0"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1960"/>
              <a:buChar char="•"/>
            </a:pPr>
            <a:r>
              <a:rPr lang="en-US" sz="2000"/>
              <a:t>No llenes más formularios, simplemente volverán a mi escritorio.</a:t>
            </a:r>
            <a:endParaRPr sz="2000"/>
          </a:p>
          <a:p>
            <a:pPr marL="285750" marR="0" lvl="0" indent="-285750" algn="l" rtl="0"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1960"/>
              <a:buChar char="•"/>
            </a:pPr>
            <a:r>
              <a:rPr lang="en-US" sz="2000"/>
              <a:t>Una vez más, soy su contacto principal. Si tiene alguna pregunta, necesita cambiar de beneficiario o cualquier cosa que pueda necesitar, llamarme.</a:t>
            </a:r>
            <a:endParaRPr sz="2000"/>
          </a:p>
          <a:p>
            <a:pPr marL="285750" marR="0" lvl="0" indent="-285750" algn="l" rtl="0"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1960"/>
              <a:buChar char="•"/>
            </a:pPr>
            <a:r>
              <a:rPr lang="en-US" sz="2000"/>
              <a:t>Si por alguna razón, esto no se aprueba, está bien no se preocupen. tengo más de 40 aseguradoras. Volveremos a reunirnos e iremos al plan B.</a:t>
            </a:r>
            <a:endParaRPr sz="2000"/>
          </a:p>
          <a:p>
            <a:pPr marL="45720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2000"/>
          </a:p>
        </p:txBody>
      </p:sp>
      <p:sp>
        <p:nvSpPr>
          <p:cNvPr id="557" name="Google Shape;557;p44"/>
          <p:cNvSpPr/>
          <p:nvPr/>
        </p:nvSpPr>
        <p:spPr>
          <a:xfrm>
            <a:off x="838200" y="160898"/>
            <a:ext cx="1088218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latin typeface="Arial Black"/>
                <a:ea typeface="Arial Black"/>
                <a:cs typeface="Arial Black"/>
                <a:sym typeface="Arial Black"/>
              </a:rPr>
              <a:t>Felicitaciones</a:t>
            </a:r>
            <a:r>
              <a:rPr lang="en-US" sz="4800" b="1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!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8" name="Google Shape;558;p44"/>
          <p:cNvSpPr/>
          <p:nvPr/>
        </p:nvSpPr>
        <p:spPr>
          <a:xfrm>
            <a:off x="952159" y="927890"/>
            <a:ext cx="934645" cy="128010"/>
          </a:xfrm>
          <a:prstGeom prst="rect">
            <a:avLst/>
          </a:prstGeom>
          <a:solidFill>
            <a:srgbClr val="B6E4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9" name="Google Shape;559;p44"/>
          <p:cNvSpPr/>
          <p:nvPr/>
        </p:nvSpPr>
        <p:spPr>
          <a:xfrm>
            <a:off x="933903" y="1933578"/>
            <a:ext cx="485578" cy="60938"/>
          </a:xfrm>
          <a:prstGeom prst="rect">
            <a:avLst/>
          </a:prstGeom>
          <a:solidFill>
            <a:srgbClr val="B6E4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4" name="Google Shape;564;p45" descr="A close up of a logo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90878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65" name="Google Shape;565;p45"/>
          <p:cNvSpPr/>
          <p:nvPr/>
        </p:nvSpPr>
        <p:spPr>
          <a:xfrm>
            <a:off x="838200" y="160898"/>
            <a:ext cx="1088218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Preguntas Finales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6" name="Google Shape;566;p45"/>
          <p:cNvSpPr/>
          <p:nvPr/>
        </p:nvSpPr>
        <p:spPr>
          <a:xfrm>
            <a:off x="952159" y="927890"/>
            <a:ext cx="934645" cy="128010"/>
          </a:xfrm>
          <a:prstGeom prst="rect">
            <a:avLst/>
          </a:prstGeom>
          <a:solidFill>
            <a:srgbClr val="B6E4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7" name="Google Shape;567;p45"/>
          <p:cNvSpPr/>
          <p:nvPr/>
        </p:nvSpPr>
        <p:spPr>
          <a:xfrm>
            <a:off x="838200" y="1274923"/>
            <a:ext cx="10569728" cy="5036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Basándome en algunas de las cosas que discutimos, tengo un par de preguntas adicionales.</a:t>
            </a:r>
            <a:endParaRPr sz="200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AutoNum type="arabicPeriod"/>
            </a:pPr>
            <a:r>
              <a:rPr lang="en-US" sz="2000" b="1"/>
              <a:t>¿Qué pasaría si pudiera mostrarle una manera de pagar toda su deuda, incluida su hipoteca, en 9 años o menos sin gastar más dinero del que tiene hoy? ¿Desea que le enviemos información sobre cómo calificar?</a:t>
            </a:r>
            <a:endParaRPr sz="2000" b="1"/>
          </a:p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2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2" name="Google Shape;572;p46" descr="A close up of a logo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60898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73" name="Google Shape;573;p46"/>
          <p:cNvSpPr/>
          <p:nvPr/>
        </p:nvSpPr>
        <p:spPr>
          <a:xfrm>
            <a:off x="787300" y="160898"/>
            <a:ext cx="108822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latin typeface="Arial Black"/>
                <a:ea typeface="Arial Black"/>
                <a:cs typeface="Arial Black"/>
                <a:sym typeface="Arial Black"/>
              </a:rPr>
              <a:t>Preguntas Finales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4" name="Google Shape;574;p46"/>
          <p:cNvSpPr/>
          <p:nvPr/>
        </p:nvSpPr>
        <p:spPr>
          <a:xfrm>
            <a:off x="952159" y="927890"/>
            <a:ext cx="934645" cy="128010"/>
          </a:xfrm>
          <a:prstGeom prst="rect">
            <a:avLst/>
          </a:prstGeom>
          <a:solidFill>
            <a:srgbClr val="B6E4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5" name="Google Shape;575;p46"/>
          <p:cNvSpPr/>
          <p:nvPr/>
        </p:nvSpPr>
        <p:spPr>
          <a:xfrm>
            <a:off x="838200" y="1274923"/>
            <a:ext cx="10569728" cy="5036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Basándome en algunas de las cosas que discutimos, tengo un par de preguntas adicionales.</a:t>
            </a:r>
            <a:endParaRPr sz="200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AutoNum type="arabicPeriod"/>
            </a:pPr>
            <a:r>
              <a:rPr lang="en-US" sz="2000" b="1"/>
              <a:t>¿Qué pasaría si pudiera mostrarle una manera de pagar toda su deuda, incluida su hipoteca, en 9 años o menos sin gastar más dinero del que tiene hoy? ¿Desea que le enviemos información sobre cómo calificar?</a:t>
            </a:r>
            <a:endParaRPr sz="20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AutoNum type="arabicPeriod"/>
            </a:pPr>
            <a:r>
              <a:rPr lang="en-US" sz="2000" b="1"/>
              <a:t>¿Está su dinero de jubilación protegido de la caída del mercado? ¿Qué pasa si podemos enviarle información sobre una manera de asegurarnos de que no perderá dinero debido a la disminución del mercado durante la jubilación y aún tendrá un ingreso garantizado de por vida?</a:t>
            </a:r>
            <a:endParaRPr sz="2000" b="1"/>
          </a:p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2000" b="1"/>
          </a:p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2000" b="1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0" name="Google Shape;580;p47" descr="A close up of a logo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60898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81" name="Google Shape;581;p47"/>
          <p:cNvSpPr/>
          <p:nvPr/>
        </p:nvSpPr>
        <p:spPr>
          <a:xfrm>
            <a:off x="787300" y="160898"/>
            <a:ext cx="108822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latin typeface="Arial Black"/>
                <a:ea typeface="Arial Black"/>
                <a:cs typeface="Arial Black"/>
                <a:sym typeface="Arial Black"/>
              </a:rPr>
              <a:t>Preguntas Finales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2" name="Google Shape;582;p47"/>
          <p:cNvSpPr/>
          <p:nvPr/>
        </p:nvSpPr>
        <p:spPr>
          <a:xfrm>
            <a:off x="952159" y="927890"/>
            <a:ext cx="934645" cy="128010"/>
          </a:xfrm>
          <a:prstGeom prst="rect">
            <a:avLst/>
          </a:prstGeom>
          <a:solidFill>
            <a:srgbClr val="B6E4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3" name="Google Shape;583;p47"/>
          <p:cNvSpPr/>
          <p:nvPr/>
        </p:nvSpPr>
        <p:spPr>
          <a:xfrm>
            <a:off x="838200" y="1274923"/>
            <a:ext cx="10569728" cy="5036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/>
              <a:t>Basándome en algunas de las cosas que discutimos, tengo un par de preguntas adicionales.</a:t>
            </a:r>
            <a:endParaRPr sz="200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AutoNum type="arabicPeriod"/>
            </a:pPr>
            <a:r>
              <a:rPr lang="en-US" sz="2000" b="1"/>
              <a:t>¿Qué pasaría si pudiera mostrarle una manera de pagar toda su deuda, incluida su hipoteca, en 9 años o menos sin gastar más dinero del que tiene hoy? ¿Desea que le enviemos información sobre cómo calificar?</a:t>
            </a:r>
            <a:endParaRPr sz="20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AutoNum type="arabicPeriod"/>
            </a:pPr>
            <a:r>
              <a:rPr lang="en-US" sz="2000" b="1"/>
              <a:t>¿Está su dinero de jubilación protegido de la caída del mercado? ¿Qué pasa si podemos enviarle información sobre una manera de asegurarnos de que no perderá dinero debido a la disminución del mercado durante la jubilación y aún tendrá un ingreso garantizado de por vida?</a:t>
            </a:r>
            <a:endParaRPr sz="2000" b="1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AutoNum type="arabicPeriod"/>
            </a:pPr>
            <a:r>
              <a:rPr lang="en-US" sz="2000" b="1"/>
              <a:t>Referencias. ¿A quién conoces que te pueden gustar las cotizaciones para protección hipotecaria, seguro de vida, gasto final, ahorros para niños en la universidad o vida sin deudas?</a:t>
            </a:r>
            <a:endParaRPr sz="2000" b="1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16" descr="A picture containing bird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494676"/>
            <a:ext cx="12192000" cy="7352676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16"/>
          <p:cNvSpPr/>
          <p:nvPr/>
        </p:nvSpPr>
        <p:spPr>
          <a:xfrm>
            <a:off x="3431453" y="2222953"/>
            <a:ext cx="7451406" cy="2677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/>
              <a:t>Protegemos contra lo inesperado</a:t>
            </a:r>
            <a:endParaRPr sz="2400" b="1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1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¿A quién buscas proteger?</a:t>
            </a:r>
            <a:endParaRPr sz="240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¿Por qué es importante para usted la protección hipotecaria?</a:t>
            </a:r>
            <a:endParaRPr sz="240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¿Cuál</a:t>
            </a:r>
            <a:r>
              <a:rPr lang="en-US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2400"/>
              <a:t>su mayor preocupación?</a:t>
            </a:r>
            <a:endParaRPr sz="240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¿Qué quieres que prevenga la cobertura?</a:t>
            </a:r>
            <a:endParaRPr sz="240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16"/>
          <p:cNvSpPr/>
          <p:nvPr/>
        </p:nvSpPr>
        <p:spPr>
          <a:xfrm>
            <a:off x="3431453" y="301285"/>
            <a:ext cx="7916101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latin typeface="Arial Black"/>
                <a:ea typeface="Arial Black"/>
                <a:cs typeface="Arial Black"/>
                <a:sym typeface="Arial Black"/>
              </a:rPr>
              <a:t>Cual es el Porqué?</a:t>
            </a:r>
            <a:endParaRPr/>
          </a:p>
        </p:txBody>
      </p:sp>
      <p:sp>
        <p:nvSpPr>
          <p:cNvPr id="114" name="Google Shape;114;p16"/>
          <p:cNvSpPr/>
          <p:nvPr/>
        </p:nvSpPr>
        <p:spPr>
          <a:xfrm>
            <a:off x="3652501" y="1757214"/>
            <a:ext cx="934645" cy="128010"/>
          </a:xfrm>
          <a:prstGeom prst="rect">
            <a:avLst/>
          </a:prstGeom>
          <a:solidFill>
            <a:srgbClr val="B6E4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5" name="Google Shape;115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6836" y="2763044"/>
            <a:ext cx="1991758" cy="13319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Google Shape;120;p17" descr="A close up of a logo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325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6195" y="2051012"/>
            <a:ext cx="11010900" cy="1229158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17"/>
          <p:cNvSpPr/>
          <p:nvPr/>
        </p:nvSpPr>
        <p:spPr>
          <a:xfrm>
            <a:off x="576197" y="273375"/>
            <a:ext cx="5073000" cy="9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latin typeface="Arial Black"/>
                <a:ea typeface="Arial Black"/>
                <a:cs typeface="Arial Black"/>
                <a:sym typeface="Arial Black"/>
              </a:rPr>
              <a:t>Qué Hacemos</a:t>
            </a:r>
            <a:endParaRPr sz="4800" b="1">
              <a:latin typeface="Arial Black"/>
              <a:ea typeface="Arial Black"/>
              <a:cs typeface="Arial Black"/>
              <a:sym typeface="Arial Black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800" b="1">
              <a:latin typeface="Arial Black"/>
              <a:ea typeface="Arial Black"/>
              <a:cs typeface="Arial Black"/>
              <a:sym typeface="Arial Black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800" b="1">
              <a:latin typeface="Arial Black"/>
              <a:ea typeface="Arial Black"/>
              <a:cs typeface="Arial Black"/>
              <a:sym typeface="Arial Black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17"/>
          <p:cNvSpPr txBox="1"/>
          <p:nvPr/>
        </p:nvSpPr>
        <p:spPr>
          <a:xfrm>
            <a:off x="613375" y="1258575"/>
            <a:ext cx="42726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Protegiendo el viaje de la vida</a:t>
            </a:r>
            <a:endParaRPr/>
          </a:p>
        </p:txBody>
      </p:sp>
      <p:sp>
        <p:nvSpPr>
          <p:cNvPr id="124" name="Google Shape;124;p17"/>
          <p:cNvSpPr txBox="1"/>
          <p:nvPr/>
        </p:nvSpPr>
        <p:spPr>
          <a:xfrm>
            <a:off x="7840135" y="4208887"/>
            <a:ext cx="4115100" cy="233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764"/>
              <a:buChar char="•"/>
            </a:pPr>
            <a:r>
              <a:rPr lang="en-US" sz="1800"/>
              <a:t>Vida libre de deudas: paga el préstamo hipotecario en 9 años o menos sin gastos adicionales</a:t>
            </a:r>
            <a:endParaRPr sz="1800"/>
          </a:p>
          <a:p>
            <a:pPr marL="285750" marR="0" lvl="0" indent="-28575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764"/>
              <a:buChar char="•"/>
            </a:pPr>
            <a:r>
              <a:rPr lang="en-US" sz="1800"/>
              <a:t>Protección de jubilación</a:t>
            </a:r>
            <a:endParaRPr sz="1800"/>
          </a:p>
          <a:p>
            <a:pPr marL="285750" marR="0" lvl="0" indent="-28575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764"/>
              <a:buChar char="•"/>
            </a:pPr>
            <a:r>
              <a:rPr lang="en-US" sz="1800"/>
              <a:t>Aceleración hipotecaria</a:t>
            </a:r>
            <a:endParaRPr sz="1800"/>
          </a:p>
          <a:p>
            <a:pPr marL="285750" marR="0" lvl="0" indent="-28575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764"/>
              <a:buChar char="•"/>
            </a:pPr>
            <a:r>
              <a:rPr lang="en-US" sz="1800"/>
              <a:t>Vida universal indexada</a:t>
            </a:r>
            <a:endParaRPr sz="1800"/>
          </a:p>
          <a:p>
            <a:pPr marL="285750" marR="0" lvl="0" indent="-28575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764"/>
              <a:buChar char="•"/>
            </a:pPr>
            <a:r>
              <a:rPr lang="en-US" sz="1800"/>
              <a:t>Ahorros para la universidad</a:t>
            </a:r>
            <a:endParaRPr sz="1800"/>
          </a:p>
        </p:txBody>
      </p:sp>
      <p:sp>
        <p:nvSpPr>
          <p:cNvPr id="125" name="Google Shape;125;p17"/>
          <p:cNvSpPr txBox="1"/>
          <p:nvPr/>
        </p:nvSpPr>
        <p:spPr>
          <a:xfrm>
            <a:off x="909935" y="4168252"/>
            <a:ext cx="3158100" cy="261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764"/>
              <a:buChar char="•"/>
            </a:pPr>
            <a:r>
              <a:rPr lang="en-US" sz="1800"/>
              <a:t>Protección Hipotecaria</a:t>
            </a:r>
            <a:endParaRPr sz="1800"/>
          </a:p>
          <a:p>
            <a:pPr marL="285750" marR="0" lvl="0" indent="-28575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764"/>
              <a:buChar char="•"/>
            </a:pPr>
            <a:r>
              <a:rPr lang="en-US" sz="1800"/>
              <a:t>Pólizas de Vida Estándar a Plazo, Universal y Entera</a:t>
            </a:r>
            <a:endParaRPr sz="1800"/>
          </a:p>
          <a:p>
            <a:pPr marL="285750" marR="0" lvl="0" indent="-28575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764"/>
              <a:buChar char="•"/>
            </a:pPr>
            <a:r>
              <a:rPr lang="en-US" sz="1800"/>
              <a:t>Planes de crecimiento para niños</a:t>
            </a:r>
            <a:endParaRPr sz="1800"/>
          </a:p>
          <a:p>
            <a:pPr marL="285750" marR="0" lvl="0" indent="-28575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764"/>
              <a:buChar char="•"/>
            </a:pPr>
            <a:r>
              <a:rPr lang="en-US" sz="1800"/>
              <a:t>Muerte accidental</a:t>
            </a:r>
            <a:endParaRPr sz="1800"/>
          </a:p>
          <a:p>
            <a:pPr marL="285750" marR="0" lvl="0" indent="-28575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764"/>
              <a:buChar char="•"/>
            </a:pPr>
            <a:r>
              <a:rPr lang="en-US" sz="1800"/>
              <a:t>Gastos finales y funeral</a:t>
            </a:r>
            <a:endParaRPr sz="1800"/>
          </a:p>
        </p:txBody>
      </p:sp>
      <p:sp>
        <p:nvSpPr>
          <p:cNvPr id="126" name="Google Shape;126;p17"/>
          <p:cNvSpPr txBox="1"/>
          <p:nvPr/>
        </p:nvSpPr>
        <p:spPr>
          <a:xfrm>
            <a:off x="919095" y="3650330"/>
            <a:ext cx="1512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212121"/>
                </a:solidFill>
              </a:rPr>
              <a:t>Su Vida</a:t>
            </a:r>
            <a:endParaRPr/>
          </a:p>
        </p:txBody>
      </p:sp>
      <p:sp>
        <p:nvSpPr>
          <p:cNvPr id="127" name="Google Shape;127;p17"/>
          <p:cNvSpPr/>
          <p:nvPr/>
        </p:nvSpPr>
        <p:spPr>
          <a:xfrm>
            <a:off x="1005694" y="4055350"/>
            <a:ext cx="391335" cy="53321"/>
          </a:xfrm>
          <a:prstGeom prst="rect">
            <a:avLst/>
          </a:prstGeom>
          <a:solidFill>
            <a:srgbClr val="B6E4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599">
              <a:solidFill>
                <a:srgbClr val="FFFFF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128" name="Google Shape;128;p17"/>
          <p:cNvSpPr txBox="1"/>
          <p:nvPr/>
        </p:nvSpPr>
        <p:spPr>
          <a:xfrm>
            <a:off x="4716241" y="3650330"/>
            <a:ext cx="2123751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212121"/>
                </a:solidFill>
              </a:rPr>
              <a:t>Salud</a:t>
            </a:r>
            <a:endParaRPr/>
          </a:p>
        </p:txBody>
      </p:sp>
      <p:sp>
        <p:nvSpPr>
          <p:cNvPr id="129" name="Google Shape;129;p17"/>
          <p:cNvSpPr txBox="1"/>
          <p:nvPr/>
        </p:nvSpPr>
        <p:spPr>
          <a:xfrm>
            <a:off x="6768925" y="3650325"/>
            <a:ext cx="58401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212121"/>
                </a:solidFill>
              </a:rPr>
              <a:t>Gestión de activos y Estrategias patrimoniales</a:t>
            </a:r>
            <a:endParaRPr sz="2000" b="1">
              <a:solidFill>
                <a:srgbClr val="21212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rgbClr val="21212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>
              <a:solidFill>
                <a:srgbClr val="212121"/>
              </a:solidFill>
            </a:endParaRPr>
          </a:p>
        </p:txBody>
      </p:sp>
      <p:sp>
        <p:nvSpPr>
          <p:cNvPr id="130" name="Google Shape;130;p17"/>
          <p:cNvSpPr txBox="1"/>
          <p:nvPr/>
        </p:nvSpPr>
        <p:spPr>
          <a:xfrm>
            <a:off x="4806174" y="4329953"/>
            <a:ext cx="3158100" cy="229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764"/>
              <a:buChar char="•"/>
            </a:pPr>
            <a:r>
              <a:rPr lang="en-US" sz="1800"/>
              <a:t>Discapacidad </a:t>
            </a:r>
            <a:endParaRPr sz="1800"/>
          </a:p>
          <a:p>
            <a:pPr marL="285750" marR="0" lvl="0" indent="-28575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764"/>
              <a:buChar char="•"/>
            </a:pPr>
            <a:r>
              <a:rPr lang="en-US" sz="1800"/>
              <a:t>Enfermedad crítica</a:t>
            </a:r>
            <a:endParaRPr sz="1800"/>
          </a:p>
          <a:p>
            <a:pPr marL="285750" marR="0" lvl="0" indent="-28575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764"/>
              <a:buChar char="•"/>
            </a:pPr>
            <a:r>
              <a:rPr lang="en-US" sz="1800"/>
              <a:t>Suplemento de Medicare</a:t>
            </a:r>
            <a:endParaRPr sz="1800"/>
          </a:p>
          <a:p>
            <a:pPr marL="285750" marR="0" lvl="0" indent="-28575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764"/>
              <a:buChar char="•"/>
            </a:pPr>
            <a:r>
              <a:rPr lang="en-US" sz="1800"/>
              <a:t>Cuidado a largo plazo</a:t>
            </a:r>
            <a:endParaRPr sz="1800"/>
          </a:p>
          <a:p>
            <a:pPr marL="285750" marR="0" lvl="0" indent="-28575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764"/>
              <a:buChar char="•"/>
            </a:pPr>
            <a:r>
              <a:rPr lang="en-US" sz="1800"/>
              <a:t>Dental (algunos estados)</a:t>
            </a:r>
            <a:endParaRPr sz="1800"/>
          </a:p>
          <a:p>
            <a:pPr marL="0" marR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2799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17"/>
          <p:cNvSpPr/>
          <p:nvPr/>
        </p:nvSpPr>
        <p:spPr>
          <a:xfrm>
            <a:off x="4806169" y="4066865"/>
            <a:ext cx="391335" cy="53321"/>
          </a:xfrm>
          <a:prstGeom prst="rect">
            <a:avLst/>
          </a:prstGeom>
          <a:solidFill>
            <a:srgbClr val="B6E4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599">
              <a:solidFill>
                <a:srgbClr val="FFFFF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132" name="Google Shape;132;p17"/>
          <p:cNvSpPr/>
          <p:nvPr/>
        </p:nvSpPr>
        <p:spPr>
          <a:xfrm>
            <a:off x="8107749" y="4070829"/>
            <a:ext cx="391335" cy="53321"/>
          </a:xfrm>
          <a:prstGeom prst="rect">
            <a:avLst/>
          </a:prstGeom>
          <a:solidFill>
            <a:srgbClr val="B6E4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599">
              <a:solidFill>
                <a:srgbClr val="FFFFFF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133" name="Google Shape;133;p17"/>
          <p:cNvSpPr/>
          <p:nvPr/>
        </p:nvSpPr>
        <p:spPr>
          <a:xfrm>
            <a:off x="690154" y="1040376"/>
            <a:ext cx="934645" cy="128010"/>
          </a:xfrm>
          <a:prstGeom prst="rect">
            <a:avLst/>
          </a:prstGeom>
          <a:solidFill>
            <a:srgbClr val="B6E4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Google Shape;138;p18" descr="A close up of a logo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18"/>
          <p:cNvSpPr/>
          <p:nvPr/>
        </p:nvSpPr>
        <p:spPr>
          <a:xfrm>
            <a:off x="974350" y="1871375"/>
            <a:ext cx="9748500" cy="370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4CBEFA"/>
                </a:solidFill>
                <a:latin typeface="Arial"/>
                <a:ea typeface="Arial"/>
                <a:cs typeface="Arial"/>
                <a:sym typeface="Arial"/>
              </a:rPr>
              <a:t>Su salud – Ayúdenos a encontrar el plan adecuado.</a:t>
            </a:r>
            <a:endParaRPr sz="3200">
              <a:solidFill>
                <a:srgbClr val="4CBEFA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342900" marR="0" lvl="0" indent="-342900" algn="l" rtl="0"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352"/>
              <a:buChar char="•"/>
            </a:pPr>
            <a:r>
              <a:rPr lang="en-US" sz="2400"/>
              <a:t>No habrá examen de salud</a:t>
            </a:r>
            <a:endParaRPr sz="2400"/>
          </a:p>
          <a:p>
            <a:pPr marL="342900" marR="0" lvl="0" indent="-342900" algn="l" rtl="0"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352"/>
              <a:buChar char="•"/>
            </a:pPr>
            <a:r>
              <a:rPr lang="en-US" sz="2400"/>
              <a:t>Las aseguradoras podrán ver cualquier receta o procedimiento médico actual o en el pasado </a:t>
            </a:r>
            <a:endParaRPr sz="2400"/>
          </a:p>
          <a:p>
            <a:pPr marL="342900" marR="0" lvl="0" indent="-342900" algn="l" rtl="0"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352"/>
              <a:buChar char="•"/>
            </a:pPr>
            <a:r>
              <a:rPr lang="en-US" sz="2400"/>
              <a:t>Cada plan tiene 10 preguntas de salud con ligeras variaciones</a:t>
            </a:r>
            <a:endParaRPr sz="2400"/>
          </a:p>
          <a:p>
            <a:pPr marL="342900" marR="0" lvl="0" indent="-342900" algn="l" rtl="0"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352"/>
              <a:buChar char="•"/>
            </a:pPr>
            <a:r>
              <a:rPr lang="en-US" sz="2400"/>
              <a:t>Siempre podemos encontrar cobertura, pero no queremos enviar su solicitud a la aseguradora equivocada</a:t>
            </a:r>
            <a:endParaRPr sz="2400"/>
          </a:p>
          <a:p>
            <a:pPr marL="45720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0" name="Google Shape;140;p18"/>
          <p:cNvSpPr/>
          <p:nvPr/>
        </p:nvSpPr>
        <p:spPr>
          <a:xfrm>
            <a:off x="576199" y="273375"/>
            <a:ext cx="92592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Verificando su </a:t>
            </a:r>
            <a:r>
              <a:rPr lang="en-US" sz="4800" b="1">
                <a:latin typeface="Arial Black"/>
                <a:ea typeface="Arial Black"/>
                <a:cs typeface="Arial Black"/>
                <a:sym typeface="Arial Black"/>
              </a:rPr>
              <a:t>Información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18"/>
          <p:cNvSpPr/>
          <p:nvPr/>
        </p:nvSpPr>
        <p:spPr>
          <a:xfrm>
            <a:off x="690154" y="1040376"/>
            <a:ext cx="934645" cy="128010"/>
          </a:xfrm>
          <a:prstGeom prst="rect">
            <a:avLst/>
          </a:prstGeom>
          <a:solidFill>
            <a:srgbClr val="B6E4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Google Shape;146;p19" descr="A close up of a logo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8875" y="179100"/>
            <a:ext cx="12192000" cy="7098773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19"/>
          <p:cNvSpPr/>
          <p:nvPr/>
        </p:nvSpPr>
        <p:spPr>
          <a:xfrm>
            <a:off x="793775" y="903375"/>
            <a:ext cx="3063000" cy="40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4CBEFA"/>
                </a:solidFill>
              </a:rPr>
              <a:t>Hipoteca</a:t>
            </a:r>
            <a:endParaRPr/>
          </a:p>
          <a:p>
            <a:pPr marL="285750" marR="0" lvl="0" indent="-285750" algn="l" rtl="0"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1764"/>
              <a:buChar char="•"/>
            </a:pPr>
            <a:r>
              <a:rPr lang="en-US" sz="1800"/>
              <a:t>¿Monto de la hipoteca?</a:t>
            </a:r>
            <a:endParaRPr sz="1800"/>
          </a:p>
          <a:p>
            <a:pPr marL="285750" marR="0" lvl="0" indent="-285750" algn="l" rtl="0"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1764"/>
              <a:buChar char="•"/>
            </a:pPr>
            <a:r>
              <a:rPr lang="en-US" sz="1800"/>
              <a:t>¿Capital actual?</a:t>
            </a:r>
            <a:endParaRPr sz="1800"/>
          </a:p>
          <a:p>
            <a:pPr marL="285750" marR="0" lvl="0" indent="-285750" algn="l" rtl="0"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1764"/>
              <a:buChar char="•"/>
            </a:pPr>
            <a:r>
              <a:rPr lang="en-US" sz="1800"/>
              <a:t>¿Duración de la hipoteca?</a:t>
            </a:r>
            <a:endParaRPr sz="1800"/>
          </a:p>
          <a:p>
            <a:pPr marL="285750" marR="0" lvl="0" indent="-285750" algn="l" rtl="0"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1764"/>
              <a:buChar char="•"/>
            </a:pPr>
            <a:r>
              <a:rPr lang="en-US" sz="1800"/>
              <a:t>(15, 20 o 30 años)</a:t>
            </a:r>
            <a:endParaRPr sz="1800"/>
          </a:p>
          <a:p>
            <a:pPr marL="285750" marR="0" lvl="0" indent="-285750" algn="l" rtl="0"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1764"/>
              <a:buChar char="•"/>
            </a:pPr>
            <a:r>
              <a:rPr lang="en-US" sz="1800"/>
              <a:t>¿Está pagando algo extra o se apega al plazo del préstamo?</a:t>
            </a:r>
            <a:endParaRPr sz="1800"/>
          </a:p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148" name="Google Shape;148;p19"/>
          <p:cNvSpPr/>
          <p:nvPr/>
        </p:nvSpPr>
        <p:spPr>
          <a:xfrm>
            <a:off x="5778575" y="903375"/>
            <a:ext cx="3679500" cy="618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4CBEFA"/>
                </a:solidFill>
              </a:rPr>
              <a:t>Salud</a:t>
            </a:r>
            <a:endParaRPr/>
          </a:p>
          <a:p>
            <a:pPr marL="285750" marR="0" lvl="0" indent="-279400" algn="l" rtl="0"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1664"/>
              <a:buFont typeface="Arial"/>
              <a:buChar char="•"/>
            </a:pPr>
            <a:r>
              <a:rPr lang="en-US" sz="1700"/>
              <a:t>Medicinas</a:t>
            </a:r>
            <a:r>
              <a:rPr lang="en-US" sz="1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sz="1300"/>
          </a:p>
          <a:p>
            <a:pPr marL="285750" marR="0" lvl="0" indent="-279400" algn="l" rtl="0"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1664"/>
              <a:buFont typeface="Arial"/>
              <a:buChar char="•"/>
            </a:pPr>
            <a:r>
              <a:rPr lang="en-US" sz="1700"/>
              <a:t>Fumadores/</a:t>
            </a:r>
            <a:r>
              <a:rPr lang="en-US" sz="1700" b="1"/>
              <a:t>No-fumadores</a:t>
            </a:r>
            <a:r>
              <a:rPr lang="en-US" sz="1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/</a:t>
            </a:r>
            <a:r>
              <a:rPr lang="en-US" sz="1700"/>
              <a:t>Recientemente</a:t>
            </a:r>
            <a:r>
              <a:rPr lang="en-US" sz="1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700"/>
              <a:t>lo dejaron</a:t>
            </a:r>
            <a:endParaRPr sz="1300"/>
          </a:p>
          <a:p>
            <a:pPr marL="285750" marR="0" lvl="0" indent="-279400" algn="l" rtl="0"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1664"/>
              <a:buFont typeface="Arial"/>
              <a:buChar char="•"/>
            </a:pPr>
            <a:r>
              <a:rPr lang="en-US" sz="1700"/>
              <a:t>Altura</a:t>
            </a:r>
            <a:r>
              <a:rPr lang="en-US" sz="1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&amp; </a:t>
            </a:r>
            <a:r>
              <a:rPr lang="en-US" sz="1700"/>
              <a:t>Peso</a:t>
            </a:r>
            <a:endParaRPr sz="1300"/>
          </a:p>
          <a:p>
            <a:pPr marL="285750" marR="0" lvl="0" indent="-279400" algn="l" rtl="0"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1664"/>
              <a:buFont typeface="Arial"/>
              <a:buChar char="•"/>
            </a:pPr>
            <a:r>
              <a:rPr lang="en-US" sz="1700"/>
              <a:t>Cirugías Mayores</a:t>
            </a:r>
            <a:r>
              <a:rPr lang="en-US" sz="1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sz="1300"/>
          </a:p>
          <a:p>
            <a:pPr marL="285750" marR="0" lvl="0" indent="-279400" algn="l" rtl="0"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1664"/>
              <a:buFont typeface="Arial"/>
              <a:buChar char="•"/>
            </a:pPr>
            <a:r>
              <a:rPr lang="en-US" sz="1700"/>
              <a:t>Corazón o Problemas mayores en sus órganos</a:t>
            </a:r>
            <a:r>
              <a:rPr lang="en-US" sz="1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 sz="1300"/>
          </a:p>
          <a:p>
            <a:pPr marL="285750" marR="0" lvl="0" indent="-279400" algn="l" rtl="0"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1664"/>
              <a:buFont typeface="Arial"/>
              <a:buChar char="•"/>
            </a:pPr>
            <a:r>
              <a:rPr lang="en-US" sz="1700"/>
              <a:t>Alta presion</a:t>
            </a:r>
            <a:r>
              <a:rPr lang="en-US" sz="1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r>
              <a:rPr lang="en-US" sz="1700"/>
              <a:t>Accidente cerebrovascular/cerebral</a:t>
            </a:r>
            <a:endParaRPr sz="1300"/>
          </a:p>
          <a:p>
            <a:pPr marL="457200" lvl="0" indent="-334264" algn="l" rtl="0"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1664"/>
              <a:buChar char="•"/>
            </a:pPr>
            <a:r>
              <a:rPr lang="en-US" sz="1700"/>
              <a:t>Cancer?</a:t>
            </a:r>
            <a:endParaRPr sz="1300"/>
          </a:p>
          <a:p>
            <a:pPr marL="457200" lvl="0" indent="-334264" algn="l" rtl="0"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1664"/>
              <a:buChar char="•"/>
            </a:pPr>
            <a:r>
              <a:rPr lang="en-US" sz="1700"/>
              <a:t>Asthma?</a:t>
            </a:r>
            <a:endParaRPr sz="1300"/>
          </a:p>
          <a:p>
            <a:pPr marL="457200" lvl="0" indent="-334264" algn="l" rtl="0"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1664"/>
              <a:buChar char="•"/>
            </a:pPr>
            <a:r>
              <a:rPr lang="en-US" sz="1700"/>
              <a:t>Artritis?</a:t>
            </a:r>
            <a:endParaRPr sz="1700"/>
          </a:p>
          <a:p>
            <a:pPr marL="457200" lvl="0" indent="-334264" algn="l" rtl="0"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1664"/>
              <a:buChar char="•"/>
            </a:pPr>
            <a:r>
              <a:rPr lang="en-US" sz="1700"/>
              <a:t>COPD?</a:t>
            </a:r>
            <a:endParaRPr sz="1300"/>
          </a:p>
          <a:p>
            <a:pPr marL="457200" lvl="0" indent="-334264" algn="l" rtl="0"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1664"/>
              <a:buChar char="•"/>
            </a:pPr>
            <a:r>
              <a:rPr lang="en-US" sz="1700"/>
              <a:t>¿Diabetes? Insulina o pastillas</a:t>
            </a:r>
            <a:endParaRPr sz="1300"/>
          </a:p>
          <a:p>
            <a:pPr marL="457200" lvl="0" indent="-334264" algn="l" rtl="0"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1664"/>
              <a:buChar char="•"/>
            </a:pPr>
            <a:r>
              <a:rPr lang="en-US" sz="1700"/>
              <a:t>Incapacidades?</a:t>
            </a:r>
            <a:endParaRPr sz="1700"/>
          </a:p>
          <a:p>
            <a:pPr marL="0" marR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700"/>
          </a:p>
        </p:txBody>
      </p:sp>
      <p:sp>
        <p:nvSpPr>
          <p:cNvPr id="149" name="Google Shape;149;p19"/>
          <p:cNvSpPr/>
          <p:nvPr/>
        </p:nvSpPr>
        <p:spPr>
          <a:xfrm>
            <a:off x="793782" y="242695"/>
            <a:ext cx="108822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latin typeface="Arial Black"/>
                <a:ea typeface="Arial Black"/>
                <a:cs typeface="Arial Black"/>
                <a:sym typeface="Arial Black"/>
              </a:rPr>
              <a:t>Verificando su Información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0"/>
          <p:cNvSpPr/>
          <p:nvPr/>
        </p:nvSpPr>
        <p:spPr>
          <a:xfrm>
            <a:off x="919088" y="133103"/>
            <a:ext cx="10882200" cy="8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latin typeface="Arial Black"/>
                <a:ea typeface="Arial Black"/>
                <a:cs typeface="Arial Black"/>
                <a:sym typeface="Arial Black"/>
              </a:rPr>
              <a:t>Conociendo sus Opciones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20"/>
          <p:cNvSpPr/>
          <p:nvPr/>
        </p:nvSpPr>
        <p:spPr>
          <a:xfrm>
            <a:off x="1078025" y="1008790"/>
            <a:ext cx="934645" cy="128010"/>
          </a:xfrm>
          <a:prstGeom prst="rect">
            <a:avLst/>
          </a:prstGeom>
          <a:solidFill>
            <a:srgbClr val="B6E4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6" name="Google Shape;156;p20" descr="A small house in front of a building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b="18831"/>
          <a:stretch/>
        </p:blipFill>
        <p:spPr>
          <a:xfrm>
            <a:off x="919088" y="1298299"/>
            <a:ext cx="2903397" cy="2069755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20"/>
          <p:cNvSpPr txBox="1"/>
          <p:nvPr/>
        </p:nvSpPr>
        <p:spPr>
          <a:xfrm>
            <a:off x="4362138" y="2548328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1"/>
          <p:cNvSpPr/>
          <p:nvPr/>
        </p:nvSpPr>
        <p:spPr>
          <a:xfrm>
            <a:off x="919088" y="133103"/>
            <a:ext cx="1088218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>
                <a:latin typeface="Arial Black"/>
                <a:ea typeface="Arial Black"/>
                <a:cs typeface="Arial Black"/>
                <a:sym typeface="Arial Black"/>
              </a:rPr>
              <a:t>Conociendo sus Opciones</a:t>
            </a:r>
            <a:endParaRPr sz="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800" b="1"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163" name="Google Shape;163;p21"/>
          <p:cNvSpPr/>
          <p:nvPr/>
        </p:nvSpPr>
        <p:spPr>
          <a:xfrm>
            <a:off x="1078025" y="1008790"/>
            <a:ext cx="934645" cy="128010"/>
          </a:xfrm>
          <a:prstGeom prst="rect">
            <a:avLst/>
          </a:prstGeom>
          <a:solidFill>
            <a:srgbClr val="B6E4F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4" name="Google Shape;164;p21" descr="A small house in front of a building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b="18831"/>
          <a:stretch/>
        </p:blipFill>
        <p:spPr>
          <a:xfrm>
            <a:off x="919088" y="1298299"/>
            <a:ext cx="2903397" cy="2069755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21"/>
          <p:cNvSpPr txBox="1"/>
          <p:nvPr/>
        </p:nvSpPr>
        <p:spPr>
          <a:xfrm>
            <a:off x="4362138" y="2548328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21"/>
          <p:cNvSpPr txBox="1"/>
          <p:nvPr/>
        </p:nvSpPr>
        <p:spPr>
          <a:xfrm>
            <a:off x="3922650" y="1679500"/>
            <a:ext cx="7299600" cy="635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900">
              <a:solidFill>
                <a:srgbClr val="05689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900">
              <a:solidFill>
                <a:srgbClr val="05689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00">
                <a:solidFill>
                  <a:srgbClr val="05689D"/>
                </a:solidFill>
                <a:latin typeface="Calibri"/>
                <a:ea typeface="Calibri"/>
                <a:cs typeface="Calibri"/>
                <a:sym typeface="Calibri"/>
              </a:rPr>
              <a:t>Pago completo de Hipoteca (programa mas extensivo)</a:t>
            </a:r>
            <a:endParaRPr sz="110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raíz de la muerte del asegurado la cantidad completa del balance de su préstamo es pagada o satisfacida. 			           </a:t>
            </a:r>
            <a:endParaRPr sz="110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cláusulas adicionales y opcionales incluyen:</a:t>
            </a:r>
            <a:endParaRPr sz="110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Ingresos por discapacidad</a:t>
            </a:r>
            <a:endParaRPr sz="2500" b="1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Enfermedad crítica</a:t>
            </a:r>
            <a:endParaRPr sz="2500" b="1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Devolución del pago anticipado del seguro</a:t>
            </a:r>
            <a:endParaRPr sz="2500" b="1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b="1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b="1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21"/>
          <p:cNvSpPr txBox="1"/>
          <p:nvPr/>
        </p:nvSpPr>
        <p:spPr>
          <a:xfrm>
            <a:off x="3986271" y="1008790"/>
            <a:ext cx="82446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00" b="1">
                <a:solidFill>
                  <a:srgbClr val="000001"/>
                </a:solidFill>
              </a:rPr>
              <a:t>Pago completo de hipoteca - Comprensivo</a:t>
            </a:r>
            <a:endParaRPr sz="13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SFG Theme">
      <a:dk1>
        <a:srgbClr val="424242"/>
      </a:dk1>
      <a:lt1>
        <a:srgbClr val="FFFFFF"/>
      </a:lt1>
      <a:dk2>
        <a:srgbClr val="424242"/>
      </a:dk2>
      <a:lt2>
        <a:srgbClr val="FFFFFF"/>
      </a:lt2>
      <a:accent1>
        <a:srgbClr val="4CBDF9"/>
      </a:accent1>
      <a:accent2>
        <a:srgbClr val="595959"/>
      </a:accent2>
      <a:accent3>
        <a:srgbClr val="4CBDF9"/>
      </a:accent3>
      <a:accent4>
        <a:srgbClr val="6ECF93"/>
      </a:accent4>
      <a:accent5>
        <a:srgbClr val="595959"/>
      </a:accent5>
      <a:accent6>
        <a:srgbClr val="D8D8D8"/>
      </a:accent6>
      <a:hlink>
        <a:srgbClr val="4CBDF9"/>
      </a:hlink>
      <a:folHlink>
        <a:srgbClr val="6ECF9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1943</Words>
  <Application>Microsoft Office PowerPoint</Application>
  <PresentationFormat>Widescreen</PresentationFormat>
  <Paragraphs>346</Paragraphs>
  <Slides>35</Slides>
  <Notes>35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3" baseType="lpstr">
      <vt:lpstr>Arial Black</vt:lpstr>
      <vt:lpstr>Roboto</vt:lpstr>
      <vt:lpstr>Arial</vt:lpstr>
      <vt:lpstr>Noto Sans Symbols</vt:lpstr>
      <vt:lpstr>Montserrat Light</vt:lpstr>
      <vt:lpstr>Calibri</vt:lpstr>
      <vt:lpstr>Aharoni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sfgsy</dc:creator>
  <cp:lastModifiedBy>Scott Summers</cp:lastModifiedBy>
  <cp:revision>1</cp:revision>
  <dcterms:modified xsi:type="dcterms:W3CDTF">2023-09-18T05:41:21Z</dcterms:modified>
</cp:coreProperties>
</file>