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embeddedFontLst>
    <p:embeddedFont>
      <p:font typeface="Aharoni" panose="02010803020104030203" pitchFamily="2" charset="-79"/>
      <p:bold r:id="rId34"/>
    </p:embeddedFont>
    <p:embeddedFont>
      <p:font typeface="Arial Black" panose="020B0A04020102020204" pitchFamily="34" charset="0"/>
      <p:regular r:id="rId35"/>
      <p:bold r:id="rId36"/>
    </p:embeddedFont>
    <p:embeddedFont>
      <p:font typeface="Calibri" panose="020F0502020204030204" pitchFamily="34" charset="0"/>
      <p:regular r:id="rId37"/>
      <p:bold r:id="rId38"/>
      <p:italic r:id="rId39"/>
      <p:boldItalic r:id="rId40"/>
    </p:embeddedFont>
    <p:embeddedFont>
      <p:font typeface="Montserrat Light" panose="00000400000000000000" pitchFamily="2" charset="0"/>
      <p:regular r:id="rId41"/>
      <p:bold r:id="rId42"/>
      <p:italic r:id="rId43"/>
      <p:boldItalic r:id="rId44"/>
    </p:embeddedFont>
    <p:embeddedFont>
      <p:font typeface="Roboto" panose="020000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248">
          <p15:clr>
            <a:srgbClr val="A4A3A4"/>
          </p15:clr>
        </p15:guide>
        <p15:guide id="2" pos="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06" y="41"/>
      </p:cViewPr>
      <p:guideLst>
        <p:guide orient="horz" pos="4248"/>
        <p:guide pos="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79c0a052f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g179c0a052f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79c0a052fa_0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g179c0a052fa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79c0a052fa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g179c0a052fa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79c0a052fa_0_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g179c0a052fa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179c0a052fa_0_1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g179c0a052fa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179c0a052fa_0_2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g179c0a052fa_0_2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179c0a052fa_0_2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g179c0a052fa_0_2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179c0a052fa_0_3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g179c0a052fa_0_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179c0a052fa_0_3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g179c0a052fa_0_3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9" name="Google Shape;44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79c0a04c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g179c0a04c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79c0a04cfb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79c0a04cfb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g179c0a04cfb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3"/>
        <p:cNvGrpSpPr/>
        <p:nvPr/>
      </p:nvGrpSpPr>
      <p:grpSpPr>
        <a:xfrm>
          <a:off x="0" y="0"/>
          <a:ext cx="0" cy="0"/>
          <a:chOff x="0" y="0"/>
          <a:chExt cx="0" cy="0"/>
        </a:xfrm>
      </p:grpSpPr>
      <p:sp>
        <p:nvSpPr>
          <p:cNvPr id="64" name="Google Shape;6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121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1212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9"/>
        <p:cNvGrpSpPr/>
        <p:nvPr/>
      </p:nvGrpSpPr>
      <p:grpSpPr>
        <a:xfrm>
          <a:off x="0" y="0"/>
          <a:ext cx="0" cy="0"/>
          <a:chOff x="0" y="0"/>
          <a:chExt cx="0" cy="0"/>
        </a:xfrm>
      </p:grpSpPr>
      <p:sp>
        <p:nvSpPr>
          <p:cNvPr id="70" name="Google Shape;70;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121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1212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
        <p:cNvGrpSpPr/>
        <p:nvPr/>
      </p:nvGrpSpPr>
      <p:grpSpPr>
        <a:xfrm>
          <a:off x="0" y="0"/>
          <a:ext cx="0" cy="0"/>
          <a:chOff x="0" y="0"/>
          <a:chExt cx="0" cy="0"/>
        </a:xfrm>
      </p:grpSpPr>
      <p:sp>
        <p:nvSpPr>
          <p:cNvPr id="17" name="Google Shape;17;p3"/>
          <p:cNvSpPr txBox="1">
            <a:spLocks noGrp="1"/>
          </p:cNvSpPr>
          <p:nvPr>
            <p:ph type="body" idx="1"/>
          </p:nvPr>
        </p:nvSpPr>
        <p:spPr>
          <a:xfrm>
            <a:off x="1905001" y="4725081"/>
            <a:ext cx="4713288" cy="337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12121"/>
              </a:buClr>
              <a:buSzPts val="2000"/>
              <a:buNone/>
              <a:defRPr sz="2000">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1212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919191"/>
              </a:buClr>
              <a:buSzPts val="2400"/>
              <a:buNone/>
              <a:defRPr sz="2400">
                <a:solidFill>
                  <a:srgbClr val="919191"/>
                </a:solidFill>
              </a:defRPr>
            </a:lvl1pPr>
            <a:lvl2pPr marL="914400" lvl="1" indent="-228600" algn="l">
              <a:lnSpc>
                <a:spcPct val="90000"/>
              </a:lnSpc>
              <a:spcBef>
                <a:spcPts val="500"/>
              </a:spcBef>
              <a:spcAft>
                <a:spcPts val="0"/>
              </a:spcAft>
              <a:buClr>
                <a:srgbClr val="919191"/>
              </a:buClr>
              <a:buSzPts val="2000"/>
              <a:buNone/>
              <a:defRPr sz="2000">
                <a:solidFill>
                  <a:srgbClr val="919191"/>
                </a:solidFill>
              </a:defRPr>
            </a:lvl2pPr>
            <a:lvl3pPr marL="1371600" lvl="2" indent="-228600" algn="l">
              <a:lnSpc>
                <a:spcPct val="90000"/>
              </a:lnSpc>
              <a:spcBef>
                <a:spcPts val="500"/>
              </a:spcBef>
              <a:spcAft>
                <a:spcPts val="0"/>
              </a:spcAft>
              <a:buClr>
                <a:srgbClr val="919191"/>
              </a:buClr>
              <a:buSzPts val="1800"/>
              <a:buNone/>
              <a:defRPr sz="1800">
                <a:solidFill>
                  <a:srgbClr val="919191"/>
                </a:solidFill>
              </a:defRPr>
            </a:lvl3pPr>
            <a:lvl4pPr marL="1828800" lvl="3" indent="-228600" algn="l">
              <a:lnSpc>
                <a:spcPct val="90000"/>
              </a:lnSpc>
              <a:spcBef>
                <a:spcPts val="500"/>
              </a:spcBef>
              <a:spcAft>
                <a:spcPts val="0"/>
              </a:spcAft>
              <a:buClr>
                <a:srgbClr val="919191"/>
              </a:buClr>
              <a:buSzPts val="1600"/>
              <a:buNone/>
              <a:defRPr sz="1600">
                <a:solidFill>
                  <a:srgbClr val="919191"/>
                </a:solidFill>
              </a:defRPr>
            </a:lvl4pPr>
            <a:lvl5pPr marL="2286000" lvl="4" indent="-228600" algn="l">
              <a:lnSpc>
                <a:spcPct val="90000"/>
              </a:lnSpc>
              <a:spcBef>
                <a:spcPts val="500"/>
              </a:spcBef>
              <a:spcAft>
                <a:spcPts val="0"/>
              </a:spcAft>
              <a:buClr>
                <a:srgbClr val="919191"/>
              </a:buClr>
              <a:buSzPts val="1600"/>
              <a:buNone/>
              <a:defRPr sz="1600">
                <a:solidFill>
                  <a:srgbClr val="919191"/>
                </a:solidFill>
              </a:defRPr>
            </a:lvl5pPr>
            <a:lvl6pPr marL="2743200" lvl="5" indent="-228600" algn="l">
              <a:lnSpc>
                <a:spcPct val="90000"/>
              </a:lnSpc>
              <a:spcBef>
                <a:spcPts val="500"/>
              </a:spcBef>
              <a:spcAft>
                <a:spcPts val="0"/>
              </a:spcAft>
              <a:buClr>
                <a:srgbClr val="919191"/>
              </a:buClr>
              <a:buSzPts val="1600"/>
              <a:buNone/>
              <a:defRPr sz="1600">
                <a:solidFill>
                  <a:srgbClr val="919191"/>
                </a:solidFill>
              </a:defRPr>
            </a:lvl6pPr>
            <a:lvl7pPr marL="3200400" lvl="6" indent="-228600" algn="l">
              <a:lnSpc>
                <a:spcPct val="90000"/>
              </a:lnSpc>
              <a:spcBef>
                <a:spcPts val="500"/>
              </a:spcBef>
              <a:spcAft>
                <a:spcPts val="0"/>
              </a:spcAft>
              <a:buClr>
                <a:srgbClr val="919191"/>
              </a:buClr>
              <a:buSzPts val="1600"/>
              <a:buNone/>
              <a:defRPr sz="1600">
                <a:solidFill>
                  <a:srgbClr val="919191"/>
                </a:solidFill>
              </a:defRPr>
            </a:lvl7pPr>
            <a:lvl8pPr marL="3657600" lvl="7" indent="-228600" algn="l">
              <a:lnSpc>
                <a:spcPct val="90000"/>
              </a:lnSpc>
              <a:spcBef>
                <a:spcPts val="500"/>
              </a:spcBef>
              <a:spcAft>
                <a:spcPts val="0"/>
              </a:spcAft>
              <a:buClr>
                <a:srgbClr val="919191"/>
              </a:buClr>
              <a:buSzPts val="1600"/>
              <a:buNone/>
              <a:defRPr sz="1600">
                <a:solidFill>
                  <a:srgbClr val="919191"/>
                </a:solidFill>
              </a:defRPr>
            </a:lvl8pPr>
            <a:lvl9pPr marL="4114800" lvl="8" indent="-228600" algn="l">
              <a:lnSpc>
                <a:spcPct val="90000"/>
              </a:lnSpc>
              <a:spcBef>
                <a:spcPts val="500"/>
              </a:spcBef>
              <a:spcAft>
                <a:spcPts val="0"/>
              </a:spcAft>
              <a:buClr>
                <a:srgbClr val="919191"/>
              </a:buClr>
              <a:buSzPts val="1600"/>
              <a:buNone/>
              <a:defRPr sz="1600">
                <a:solidFill>
                  <a:srgbClr val="919191"/>
                </a:solidFill>
              </a:defRPr>
            </a:lvl9pPr>
          </a:lstStyle>
          <a:p>
            <a:endParaRPr/>
          </a:p>
        </p:txBody>
      </p:sp>
      <p:sp>
        <p:nvSpPr>
          <p:cNvPr id="21" name="Google Shape;21;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121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1212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1212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121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21212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1212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21212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1212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121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1212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21212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2" name="Google Shape;52;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1212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3" name="Google Shape;53;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6"/>
        <p:cNvGrpSpPr/>
        <p:nvPr/>
      </p:nvGrpSpPr>
      <p:grpSpPr>
        <a:xfrm>
          <a:off x="0" y="0"/>
          <a:ext cx="0" cy="0"/>
          <a:chOff x="0" y="0"/>
          <a:chExt cx="0" cy="0"/>
        </a:xfrm>
      </p:grpSpPr>
      <p:sp>
        <p:nvSpPr>
          <p:cNvPr id="57" name="Google Shape;57;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1212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0"/>
          <p:cNvSpPr>
            <a:spLocks noGrp="1"/>
          </p:cNvSpPr>
          <p:nvPr>
            <p:ph type="pic" idx="2"/>
          </p:nvPr>
        </p:nvSpPr>
        <p:spPr>
          <a:xfrm>
            <a:off x="5183188" y="987425"/>
            <a:ext cx="6172200" cy="4873625"/>
          </a:xfrm>
          <a:prstGeom prst="rect">
            <a:avLst/>
          </a:prstGeom>
          <a:noFill/>
          <a:ln>
            <a:noFill/>
          </a:ln>
        </p:spPr>
      </p:sp>
      <p:sp>
        <p:nvSpPr>
          <p:cNvPr id="59" name="Google Shape;59;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1212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12121"/>
              </a:buClr>
              <a:buSzPts val="4400"/>
              <a:buFont typeface="Arial"/>
              <a:buNone/>
              <a:defRPr sz="4400" b="0" i="0" u="none" strike="noStrike" cap="none">
                <a:solidFill>
                  <a:srgbClr val="21212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212121"/>
              </a:buClr>
              <a:buSzPts val="2800"/>
              <a:buFont typeface="Arial"/>
              <a:buChar char="•"/>
              <a:defRPr sz="2800" b="0" i="0" u="none" strike="noStrike" cap="none">
                <a:solidFill>
                  <a:srgbClr val="21212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Calibri"/>
                <a:ea typeface="Calibri"/>
                <a:cs typeface="Calibri"/>
                <a:sym typeface="Calibri"/>
              </a:defRPr>
            </a:lvl1pPr>
            <a:lvl2pPr marL="0" marR="0" lvl="1" indent="0" algn="r" rtl="0">
              <a:spcBef>
                <a:spcPts val="0"/>
              </a:spcBef>
              <a:buNone/>
              <a:defRPr sz="1200" b="0" i="0" u="none" strike="noStrike" cap="none">
                <a:solidFill>
                  <a:srgbClr val="919191"/>
                </a:solidFill>
                <a:latin typeface="Calibri"/>
                <a:ea typeface="Calibri"/>
                <a:cs typeface="Calibri"/>
                <a:sym typeface="Calibri"/>
              </a:defRPr>
            </a:lvl2pPr>
            <a:lvl3pPr marL="0" marR="0" lvl="2" indent="0" algn="r" rtl="0">
              <a:spcBef>
                <a:spcPts val="0"/>
              </a:spcBef>
              <a:buNone/>
              <a:defRPr sz="1200" b="0" i="0" u="none" strike="noStrike" cap="none">
                <a:solidFill>
                  <a:srgbClr val="919191"/>
                </a:solidFill>
                <a:latin typeface="Calibri"/>
                <a:ea typeface="Calibri"/>
                <a:cs typeface="Calibri"/>
                <a:sym typeface="Calibri"/>
              </a:defRPr>
            </a:lvl3pPr>
            <a:lvl4pPr marL="0" marR="0" lvl="3" indent="0" algn="r" rtl="0">
              <a:spcBef>
                <a:spcPts val="0"/>
              </a:spcBef>
              <a:buNone/>
              <a:defRPr sz="1200" b="0" i="0" u="none" strike="noStrike" cap="none">
                <a:solidFill>
                  <a:srgbClr val="919191"/>
                </a:solidFill>
                <a:latin typeface="Calibri"/>
                <a:ea typeface="Calibri"/>
                <a:cs typeface="Calibri"/>
                <a:sym typeface="Calibri"/>
              </a:defRPr>
            </a:lvl4pPr>
            <a:lvl5pPr marL="0" marR="0" lvl="4" indent="0" algn="r" rtl="0">
              <a:spcBef>
                <a:spcPts val="0"/>
              </a:spcBef>
              <a:buNone/>
              <a:defRPr sz="1200" b="0" i="0" u="none" strike="noStrike" cap="none">
                <a:solidFill>
                  <a:srgbClr val="919191"/>
                </a:solidFill>
                <a:latin typeface="Calibri"/>
                <a:ea typeface="Calibri"/>
                <a:cs typeface="Calibri"/>
                <a:sym typeface="Calibri"/>
              </a:defRPr>
            </a:lvl5pPr>
            <a:lvl6pPr marL="0" marR="0" lvl="5" indent="0" algn="r" rtl="0">
              <a:spcBef>
                <a:spcPts val="0"/>
              </a:spcBef>
              <a:buNone/>
              <a:defRPr sz="1200" b="0" i="0" u="none" strike="noStrike" cap="none">
                <a:solidFill>
                  <a:srgbClr val="919191"/>
                </a:solidFill>
                <a:latin typeface="Calibri"/>
                <a:ea typeface="Calibri"/>
                <a:cs typeface="Calibri"/>
                <a:sym typeface="Calibri"/>
              </a:defRPr>
            </a:lvl6pPr>
            <a:lvl7pPr marL="0" marR="0" lvl="6" indent="0" algn="r" rtl="0">
              <a:spcBef>
                <a:spcPts val="0"/>
              </a:spcBef>
              <a:buNone/>
              <a:defRPr sz="1200" b="0" i="0" u="none" strike="noStrike" cap="none">
                <a:solidFill>
                  <a:srgbClr val="919191"/>
                </a:solidFill>
                <a:latin typeface="Calibri"/>
                <a:ea typeface="Calibri"/>
                <a:cs typeface="Calibri"/>
                <a:sym typeface="Calibri"/>
              </a:defRPr>
            </a:lvl7pPr>
            <a:lvl8pPr marL="0" marR="0" lvl="7" indent="0" algn="r" rtl="0">
              <a:spcBef>
                <a:spcPts val="0"/>
              </a:spcBef>
              <a:buNone/>
              <a:defRPr sz="1200" b="0" i="0" u="none" strike="noStrike" cap="none">
                <a:solidFill>
                  <a:srgbClr val="919191"/>
                </a:solidFill>
                <a:latin typeface="Calibri"/>
                <a:ea typeface="Calibri"/>
                <a:cs typeface="Calibri"/>
                <a:sym typeface="Calibri"/>
              </a:defRPr>
            </a:lvl8pPr>
            <a:lvl9pPr marL="0" marR="0" lvl="8" indent="0" algn="r" rtl="0">
              <a:spcBef>
                <a:spcPts val="0"/>
              </a:spcBef>
              <a:buNone/>
              <a:defRPr sz="1200" b="0" i="0" u="none" strike="noStrike" cap="none">
                <a:solidFill>
                  <a:srgbClr val="91919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13" descr="A picture containing bird&#10;&#10;Description automatically generated"/>
          <p:cNvPicPr preferRelativeResize="0"/>
          <p:nvPr/>
        </p:nvPicPr>
        <p:blipFill rotWithShape="1">
          <a:blip r:embed="rId3">
            <a:alphaModFix/>
          </a:blip>
          <a:srcRect/>
          <a:stretch/>
        </p:blipFill>
        <p:spPr>
          <a:xfrm>
            <a:off x="-76350" y="0"/>
            <a:ext cx="12192000" cy="6858000"/>
          </a:xfrm>
          <a:prstGeom prst="rect">
            <a:avLst/>
          </a:prstGeom>
          <a:noFill/>
          <a:ln>
            <a:noFill/>
          </a:ln>
        </p:spPr>
      </p:pic>
      <p:sp>
        <p:nvSpPr>
          <p:cNvPr id="80" name="Google Shape;80;p13"/>
          <p:cNvSpPr txBox="1"/>
          <p:nvPr/>
        </p:nvSpPr>
        <p:spPr>
          <a:xfrm>
            <a:off x="646409" y="1263112"/>
            <a:ext cx="9895800" cy="3324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600" b="1">
                <a:solidFill>
                  <a:schemeClr val="lt1"/>
                </a:solidFill>
                <a:latin typeface="Arial Black"/>
                <a:ea typeface="Arial Black"/>
                <a:cs typeface="Arial Black"/>
                <a:sym typeface="Arial Black"/>
              </a:rPr>
              <a:t>Protección Hipotecaria</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 name="Google Shape;81;p13"/>
          <p:cNvSpPr/>
          <p:nvPr/>
        </p:nvSpPr>
        <p:spPr>
          <a:xfrm>
            <a:off x="824964" y="4138048"/>
            <a:ext cx="1174318" cy="154984"/>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 name="Google Shape;82;p13"/>
          <p:cNvSpPr txBox="1"/>
          <p:nvPr/>
        </p:nvSpPr>
        <p:spPr>
          <a:xfrm>
            <a:off x="716151" y="4441309"/>
            <a:ext cx="98958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lt1"/>
                </a:solidFill>
              </a:rPr>
              <a:t>Proteja su más valiosa acción: Su Hogar</a:t>
            </a:r>
            <a:endParaRPr sz="1400">
              <a:solidFill>
                <a:schemeClr val="dk1"/>
              </a:solidFill>
              <a:latin typeface="Calibri"/>
              <a:ea typeface="Calibri"/>
              <a:cs typeface="Calibri"/>
              <a:sym typeface="Calibri"/>
            </a:endParaRPr>
          </a:p>
        </p:txBody>
      </p:sp>
      <p:sp>
        <p:nvSpPr>
          <p:cNvPr id="83" name="Google Shape;83;p13"/>
          <p:cNvSpPr txBox="1"/>
          <p:nvPr/>
        </p:nvSpPr>
        <p:spPr>
          <a:xfrm>
            <a:off x="716151" y="5840659"/>
            <a:ext cx="564654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rgbClr val="212121"/>
                </a:solidFill>
              </a:rPr>
              <a:t>Nombre</a:t>
            </a:r>
            <a:r>
              <a:rPr lang="en-US" sz="2000" b="1" dirty="0">
                <a:solidFill>
                  <a:srgbClr val="212121"/>
                </a:solidFill>
              </a:rPr>
              <a:t> del </a:t>
            </a:r>
            <a:r>
              <a:rPr lang="en-US" sz="2000" b="1" dirty="0" err="1">
                <a:solidFill>
                  <a:srgbClr val="212121"/>
                </a:solidFill>
              </a:rPr>
              <a:t>Agente</a:t>
            </a:r>
            <a:r>
              <a:rPr lang="en-US" sz="2000" b="1" dirty="0">
                <a:solidFill>
                  <a:srgbClr val="212121"/>
                </a:solidFill>
              </a:rPr>
              <a:t> </a:t>
            </a:r>
            <a:r>
              <a:rPr lang="en-US" sz="2000" b="1" dirty="0">
                <a:solidFill>
                  <a:srgbClr val="212121"/>
                </a:solidFill>
                <a:latin typeface="Arial"/>
                <a:ea typeface="Arial"/>
                <a:cs typeface="Arial"/>
                <a:sym typeface="Arial"/>
              </a:rPr>
              <a:t>:</a:t>
            </a:r>
            <a:endParaRPr dirty="0"/>
          </a:p>
        </p:txBody>
      </p:sp>
      <p:sp>
        <p:nvSpPr>
          <p:cNvPr id="84" name="Google Shape;84;p13"/>
          <p:cNvSpPr txBox="1"/>
          <p:nvPr/>
        </p:nvSpPr>
        <p:spPr>
          <a:xfrm>
            <a:off x="5707251" y="5867400"/>
            <a:ext cx="564654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rgbClr val="212121"/>
                </a:solidFill>
                <a:latin typeface="Arial"/>
                <a:ea typeface="Arial"/>
                <a:cs typeface="Arial"/>
                <a:sym typeface="Arial"/>
              </a:rPr>
              <a:t>Licen</a:t>
            </a:r>
            <a:r>
              <a:rPr lang="en-US" sz="2000" b="1" dirty="0" err="1">
                <a:solidFill>
                  <a:srgbClr val="212121"/>
                </a:solidFill>
              </a:rPr>
              <a:t>cia</a:t>
            </a:r>
            <a:r>
              <a:rPr lang="en-US" sz="2000" b="1" dirty="0">
                <a:solidFill>
                  <a:srgbClr val="212121"/>
                </a:solidFill>
              </a:rPr>
              <a:t> del Estado</a:t>
            </a:r>
            <a:r>
              <a:rPr lang="en-US" sz="2000" b="1" dirty="0">
                <a:solidFill>
                  <a:srgbClr val="212121"/>
                </a:solidFill>
                <a:latin typeface="Arial"/>
                <a:ea typeface="Arial"/>
                <a:cs typeface="Arial"/>
                <a:sym typeface="Arial"/>
              </a:rPr>
              <a:t> ID</a:t>
            </a:r>
            <a:endParaRPr dirty="0"/>
          </a:p>
        </p:txBody>
      </p:sp>
      <p:pic>
        <p:nvPicPr>
          <p:cNvPr id="85" name="Google Shape;85;p13"/>
          <p:cNvPicPr preferRelativeResize="0"/>
          <p:nvPr/>
        </p:nvPicPr>
        <p:blipFill rotWithShape="1">
          <a:blip r:embed="rId4">
            <a:alphaModFix/>
          </a:blip>
          <a:srcRect/>
          <a:stretch/>
        </p:blipFill>
        <p:spPr>
          <a:xfrm>
            <a:off x="8642959" y="3301339"/>
            <a:ext cx="3088392" cy="2293549"/>
          </a:xfrm>
          <a:prstGeom prst="rect">
            <a:avLst/>
          </a:prstGeom>
          <a:noFill/>
          <a:ln>
            <a:noFill/>
          </a:ln>
        </p:spPr>
      </p:pic>
      <p:pic>
        <p:nvPicPr>
          <p:cNvPr id="86" name="Google Shape;86;p13" descr="A large lawn in front of a house&#10;&#10;Description automatically generated"/>
          <p:cNvPicPr preferRelativeResize="0"/>
          <p:nvPr/>
        </p:nvPicPr>
        <p:blipFill rotWithShape="1">
          <a:blip r:embed="rId5">
            <a:alphaModFix/>
          </a:blip>
          <a:srcRect/>
          <a:stretch/>
        </p:blipFill>
        <p:spPr>
          <a:xfrm>
            <a:off x="8104758" y="599111"/>
            <a:ext cx="3883877" cy="25892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p:nvPr/>
        </p:nvSpPr>
        <p:spPr>
          <a:xfrm>
            <a:off x="1078025" y="10087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22"/>
          <p:cNvSpPr txBox="1"/>
          <p:nvPr/>
        </p:nvSpPr>
        <p:spPr>
          <a:xfrm>
            <a:off x="4362138" y="254832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22"/>
          <p:cNvSpPr/>
          <p:nvPr/>
        </p:nvSpPr>
        <p:spPr>
          <a:xfrm>
            <a:off x="266700" y="451175"/>
            <a:ext cx="11534700" cy="133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a:latin typeface="Arial Black"/>
                <a:ea typeface="Arial Black"/>
                <a:cs typeface="Arial Black"/>
                <a:sym typeface="Arial Black"/>
              </a:rPr>
              <a:t>¿Qué crees que Ustedes van hacer?</a:t>
            </a:r>
            <a:endParaRPr sz="4400">
              <a:solidFill>
                <a:srgbClr val="424242"/>
              </a:solidFill>
              <a:latin typeface="Calibri"/>
              <a:ea typeface="Calibri"/>
              <a:cs typeface="Calibri"/>
              <a:sym typeface="Calibri"/>
            </a:endParaRPr>
          </a:p>
        </p:txBody>
      </p:sp>
      <p:sp>
        <p:nvSpPr>
          <p:cNvPr id="172" name="Google Shape;172;p22"/>
          <p:cNvSpPr/>
          <p:nvPr/>
        </p:nvSpPr>
        <p:spPr>
          <a:xfrm>
            <a:off x="729446" y="1136795"/>
            <a:ext cx="10733100" cy="5309100"/>
          </a:xfrm>
          <a:prstGeom prst="rect">
            <a:avLst/>
          </a:prstGeom>
          <a:noFill/>
          <a:ln>
            <a:noFill/>
          </a:ln>
        </p:spPr>
        <p:txBody>
          <a:bodyPr spcFirstLastPara="1" wrap="square" lIns="91425" tIns="45700" rIns="91425" bIns="45700" anchor="t" anchorCtr="0">
            <a:noAutofit/>
          </a:bodyPr>
          <a:lstStyle/>
          <a:p>
            <a:pPr marL="457200" marR="0" lvl="0" indent="-279400" algn="l" rtl="0">
              <a:spcBef>
                <a:spcPts val="600"/>
              </a:spcBef>
              <a:spcAft>
                <a:spcPts val="0"/>
              </a:spcAft>
              <a:buNone/>
            </a:pPr>
            <a:r>
              <a:rPr lang="en-US" sz="2800">
                <a:solidFill>
                  <a:srgbClr val="000001"/>
                </a:solidFill>
              </a:rPr>
              <a:t>Un gran porcentaje de cónyuges sobrevivientes reducen el tamaño de sus hogares después de que su cónyuge fallece. Por lo general, las razones se deben a:</a:t>
            </a:r>
            <a:endParaRPr sz="2800">
              <a:solidFill>
                <a:srgbClr val="000001"/>
              </a:solidFill>
            </a:endParaRPr>
          </a:p>
          <a:p>
            <a:pPr marL="457200" marR="0" lvl="0" indent="-406400" algn="l" rtl="0">
              <a:spcBef>
                <a:spcPts val="600"/>
              </a:spcBef>
              <a:spcAft>
                <a:spcPts val="0"/>
              </a:spcAft>
              <a:buClr>
                <a:srgbClr val="000001"/>
              </a:buClr>
              <a:buSzPts val="2800"/>
              <a:buChar char="●"/>
            </a:pPr>
            <a:r>
              <a:rPr lang="en-US" sz="2800">
                <a:solidFill>
                  <a:srgbClr val="000001"/>
                </a:solidFill>
              </a:rPr>
              <a:t>El tamaño de la vivienda actual, la gestión y el mantenimiento involucrados </a:t>
            </a:r>
            <a:endParaRPr sz="2800">
              <a:solidFill>
                <a:srgbClr val="000001"/>
              </a:solidFill>
            </a:endParaRPr>
          </a:p>
          <a:p>
            <a:pPr marL="457200" marR="0" lvl="0" indent="-406400" algn="l" rtl="0">
              <a:spcBef>
                <a:spcPts val="0"/>
              </a:spcBef>
              <a:spcAft>
                <a:spcPts val="0"/>
              </a:spcAft>
              <a:buClr>
                <a:srgbClr val="000001"/>
              </a:buClr>
              <a:buSzPts val="2800"/>
              <a:buChar char="●"/>
            </a:pPr>
            <a:r>
              <a:rPr lang="en-US" sz="2800">
                <a:solidFill>
                  <a:srgbClr val="000001"/>
                </a:solidFill>
              </a:rPr>
              <a:t>Los recuerdos en el hogar</a:t>
            </a:r>
            <a:endParaRPr sz="2800">
              <a:solidFill>
                <a:srgbClr val="000001"/>
              </a:solidFill>
            </a:endParaRPr>
          </a:p>
          <a:p>
            <a:pPr marL="457200" marR="0" lvl="0" indent="-406400" algn="l" rtl="0">
              <a:spcBef>
                <a:spcPts val="0"/>
              </a:spcBef>
              <a:spcAft>
                <a:spcPts val="0"/>
              </a:spcAft>
              <a:buClr>
                <a:srgbClr val="000001"/>
              </a:buClr>
              <a:buSzPts val="2800"/>
              <a:buChar char="●"/>
            </a:pPr>
            <a:r>
              <a:rPr lang="en-US" sz="2800">
                <a:solidFill>
                  <a:srgbClr val="000001"/>
                </a:solidFill>
              </a:rPr>
              <a:t>Donde su familia puede vivir en ese momento, a veces el cónyuge sobreviviente quiere estar más cerca de la familia.    </a:t>
            </a:r>
            <a:endParaRPr sz="2800">
              <a:solidFill>
                <a:srgbClr val="000001"/>
              </a:solidFill>
            </a:endParaRPr>
          </a:p>
          <a:p>
            <a:pPr marL="457200" marR="0" lvl="0" indent="-279400" algn="l" rtl="0">
              <a:spcBef>
                <a:spcPts val="600"/>
              </a:spcBef>
              <a:spcAft>
                <a:spcPts val="0"/>
              </a:spcAft>
              <a:buNone/>
            </a:pPr>
            <a:endParaRPr sz="2800">
              <a:solidFill>
                <a:srgbClr val="000001"/>
              </a:solidFill>
            </a:endParaRPr>
          </a:p>
          <a:p>
            <a:pPr marL="457200" marR="0" lvl="0" indent="-279400" algn="l" rtl="0">
              <a:spcBef>
                <a:spcPts val="600"/>
              </a:spcBef>
              <a:spcAft>
                <a:spcPts val="0"/>
              </a:spcAft>
              <a:buClr>
                <a:srgbClr val="424242"/>
              </a:buClr>
              <a:buSzPts val="2800"/>
              <a:buFont typeface="Arial"/>
              <a:buNone/>
            </a:pPr>
            <a:endParaRPr sz="2800">
              <a:solidFill>
                <a:srgbClr val="000001"/>
              </a:solidFill>
            </a:endParaRPr>
          </a:p>
          <a:p>
            <a:pPr marL="0" marR="0" lvl="0" indent="0" algn="l" rtl="0">
              <a:spcBef>
                <a:spcPts val="600"/>
              </a:spcBef>
              <a:spcAft>
                <a:spcPts val="0"/>
              </a:spcAft>
              <a:buNone/>
            </a:pPr>
            <a:r>
              <a:rPr lang="en-US" sz="2800">
                <a:solidFill>
                  <a:srgbClr val="000001"/>
                </a:solidFill>
                <a:latin typeface="Arial"/>
                <a:ea typeface="Arial"/>
                <a:cs typeface="Arial"/>
                <a:sym typeface="Arial"/>
              </a:rPr>
              <a:t>                </a:t>
            </a:r>
            <a:r>
              <a:rPr lang="en-US" sz="2800" b="1">
                <a:solidFill>
                  <a:srgbClr val="000001"/>
                </a:solidFill>
              </a:rPr>
              <a:t>¿Qué creen que puedes harian?</a:t>
            </a:r>
            <a:endParaRPr/>
          </a:p>
          <a:p>
            <a:pPr marL="0" marR="0" lvl="0" indent="0" algn="l" rtl="0">
              <a:spcBef>
                <a:spcPts val="600"/>
              </a:spcBef>
              <a:spcAft>
                <a:spcPts val="0"/>
              </a:spcAft>
              <a:buNone/>
            </a:pPr>
            <a:endParaRPr sz="2400">
              <a:solidFill>
                <a:srgbClr val="000001"/>
              </a:solidFill>
              <a:latin typeface="Arial"/>
              <a:ea typeface="Arial"/>
              <a:cs typeface="Arial"/>
              <a:sym typeface="Arial"/>
            </a:endParaRPr>
          </a:p>
        </p:txBody>
      </p:sp>
      <p:pic>
        <p:nvPicPr>
          <p:cNvPr id="173" name="Google Shape;173;p22" descr="A small house in front of a building&#10;&#10;Description automatically generated"/>
          <p:cNvPicPr preferRelativeResize="0"/>
          <p:nvPr/>
        </p:nvPicPr>
        <p:blipFill rotWithShape="1">
          <a:blip r:embed="rId3">
            <a:alphaModFix/>
          </a:blip>
          <a:srcRect b="18831"/>
          <a:stretch/>
        </p:blipFill>
        <p:spPr>
          <a:xfrm>
            <a:off x="9024078" y="4587315"/>
            <a:ext cx="2552344" cy="18195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3"/>
          <p:cNvSpPr/>
          <p:nvPr/>
        </p:nvSpPr>
        <p:spPr>
          <a:xfrm>
            <a:off x="919088" y="133103"/>
            <a:ext cx="108822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latin typeface="Arial Black"/>
                <a:ea typeface="Arial Black"/>
                <a:cs typeface="Arial Black"/>
                <a:sym typeface="Arial Black"/>
              </a:rPr>
              <a:t>Conociendo sus Opciones</a:t>
            </a:r>
            <a:endParaRPr sz="700">
              <a:solidFill>
                <a:schemeClr val="dk1"/>
              </a:solidFill>
              <a:latin typeface="Calibri"/>
              <a:ea typeface="Calibri"/>
              <a:cs typeface="Calibri"/>
              <a:sym typeface="Calibri"/>
            </a:endParaRPr>
          </a:p>
        </p:txBody>
      </p:sp>
      <p:sp>
        <p:nvSpPr>
          <p:cNvPr id="179" name="Google Shape;179;p23"/>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23"/>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23"/>
          <p:cNvSpPr txBox="1"/>
          <p:nvPr/>
        </p:nvSpPr>
        <p:spPr>
          <a:xfrm>
            <a:off x="154983" y="1983007"/>
            <a:ext cx="11763300" cy="4833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424242"/>
                </a:solidFill>
                <a:latin typeface="Calibri"/>
                <a:ea typeface="Calibri"/>
                <a:cs typeface="Calibri"/>
                <a:sym typeface="Calibri"/>
              </a:rPr>
              <a:t>Lo más importante para su familia es que implementemos una cobertura que se ajuste al presupuesto. Hay algunos factores que entran en juego para determinar la prima, como el tamaño del préstamo, la edad de los clientes y la salud. Un programa de pago completo pagaría el saldo total del préstamo desde el primer día si algo sucediera, esta es la opción más cara.</a:t>
            </a:r>
            <a:endParaRPr sz="2800" b="1">
              <a:solidFill>
                <a:srgbClr val="424242"/>
              </a:solidFill>
              <a:latin typeface="Calibri"/>
              <a:ea typeface="Calibri"/>
              <a:cs typeface="Calibri"/>
              <a:sym typeface="Calibri"/>
            </a:endParaRPr>
          </a:p>
          <a:p>
            <a:pPr marL="0" marR="0" lvl="0" indent="0" algn="l" rtl="0">
              <a:spcBef>
                <a:spcPts val="0"/>
              </a:spcBef>
              <a:spcAft>
                <a:spcPts val="0"/>
              </a:spcAft>
              <a:buNone/>
            </a:pPr>
            <a:r>
              <a:rPr lang="en-US" sz="2800" b="1">
                <a:solidFill>
                  <a:srgbClr val="424242"/>
                </a:solidFill>
                <a:latin typeface="Calibri"/>
                <a:ea typeface="Calibri"/>
                <a:cs typeface="Calibri"/>
                <a:sym typeface="Calibri"/>
              </a:rPr>
              <a:t>Cuando el pago total no es razonable, la opción más popular cubriría el pago de la hipoteca por un período definido. </a:t>
            </a:r>
            <a:endParaRPr sz="2800" b="1">
              <a:solidFill>
                <a:srgbClr val="424242"/>
              </a:solidFill>
              <a:latin typeface="Calibri"/>
              <a:ea typeface="Calibri"/>
              <a:cs typeface="Calibri"/>
              <a:sym typeface="Calibri"/>
            </a:endParaRPr>
          </a:p>
          <a:p>
            <a:pPr marL="0" marR="0" lvl="0" indent="0" algn="ctr" rtl="0">
              <a:spcBef>
                <a:spcPts val="0"/>
              </a:spcBef>
              <a:spcAft>
                <a:spcPts val="0"/>
              </a:spcAft>
              <a:buNone/>
            </a:pPr>
            <a:r>
              <a:rPr lang="en-US" sz="2800" b="1">
                <a:solidFill>
                  <a:srgbClr val="424242"/>
                </a:solidFill>
                <a:latin typeface="Calibri"/>
                <a:ea typeface="Calibri"/>
                <a:cs typeface="Calibri"/>
                <a:sym typeface="Calibri"/>
              </a:rPr>
              <a:t>A esto lo llamamos Cobertura de Período Crítico; Esto se refiere a los más críticos </a:t>
            </a:r>
            <a:endParaRPr sz="2800" b="1">
              <a:solidFill>
                <a:srgbClr val="424242"/>
              </a:solidFill>
              <a:latin typeface="Calibri"/>
              <a:ea typeface="Calibri"/>
              <a:cs typeface="Calibri"/>
              <a:sym typeface="Calibri"/>
            </a:endParaRPr>
          </a:p>
          <a:p>
            <a:pPr marL="0" marR="0" lvl="0" indent="0" algn="ctr" rtl="0">
              <a:spcBef>
                <a:spcPts val="0"/>
              </a:spcBef>
              <a:spcAft>
                <a:spcPts val="0"/>
              </a:spcAft>
              <a:buNone/>
            </a:pPr>
            <a:r>
              <a:rPr lang="en-US" sz="2800" b="1">
                <a:solidFill>
                  <a:srgbClr val="424242"/>
                </a:solidFill>
                <a:latin typeface="Calibri"/>
                <a:ea typeface="Calibri"/>
                <a:cs typeface="Calibri"/>
                <a:sym typeface="Calibri"/>
              </a:rPr>
              <a:t>    período después de la pérdida de un cónyuge o ser querido cuando los ingresos cambian pero las obligaciones financieras siguen siendo las mismas.  </a:t>
            </a:r>
            <a:endParaRPr/>
          </a:p>
        </p:txBody>
      </p:sp>
      <p:pic>
        <p:nvPicPr>
          <p:cNvPr id="182" name="Google Shape;182;p23" descr="A small house in front of a building&#10;&#10;Description automatically generated"/>
          <p:cNvPicPr preferRelativeResize="0"/>
          <p:nvPr/>
        </p:nvPicPr>
        <p:blipFill rotWithShape="1">
          <a:blip r:embed="rId3">
            <a:alphaModFix/>
          </a:blip>
          <a:srcRect b="18831"/>
          <a:stretch/>
        </p:blipFill>
        <p:spPr>
          <a:xfrm>
            <a:off x="9654400" y="336528"/>
            <a:ext cx="1550484" cy="110530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p:nvPr/>
        </p:nvSpPr>
        <p:spPr>
          <a:xfrm>
            <a:off x="919088" y="133103"/>
            <a:ext cx="10882183" cy="83099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188" name="Google Shape;188;p24"/>
          <p:cNvSpPr/>
          <p:nvPr/>
        </p:nvSpPr>
        <p:spPr>
          <a:xfrm>
            <a:off x="1078025" y="10087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24"/>
          <p:cNvSpPr txBox="1"/>
          <p:nvPr/>
        </p:nvSpPr>
        <p:spPr>
          <a:xfrm>
            <a:off x="4362138" y="254832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0" name="Google Shape;190;p24" descr="A small house in front of a building&#10;&#10;Description automatically generated"/>
          <p:cNvPicPr preferRelativeResize="0"/>
          <p:nvPr/>
        </p:nvPicPr>
        <p:blipFill rotWithShape="1">
          <a:blip r:embed="rId3">
            <a:alphaModFix/>
          </a:blip>
          <a:srcRect b="18831"/>
          <a:stretch/>
        </p:blipFill>
        <p:spPr>
          <a:xfrm>
            <a:off x="919088" y="1298299"/>
            <a:ext cx="2903394" cy="2069756"/>
          </a:xfrm>
          <a:prstGeom prst="rect">
            <a:avLst/>
          </a:prstGeom>
          <a:noFill/>
          <a:ln>
            <a:noFill/>
          </a:ln>
        </p:spPr>
      </p:pic>
      <p:sp>
        <p:nvSpPr>
          <p:cNvPr id="191" name="Google Shape;191;p24"/>
          <p:cNvSpPr/>
          <p:nvPr/>
        </p:nvSpPr>
        <p:spPr>
          <a:xfrm>
            <a:off x="3981424" y="991575"/>
            <a:ext cx="58665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a:solidFill>
                  <a:srgbClr val="000001"/>
                </a:solidFill>
                <a:latin typeface="Arial"/>
                <a:ea typeface="Arial"/>
                <a:cs typeface="Arial"/>
                <a:sym typeface="Arial"/>
              </a:rPr>
              <a:t>C</a:t>
            </a:r>
            <a:r>
              <a:rPr lang="en-US" sz="3200" b="1">
                <a:solidFill>
                  <a:srgbClr val="000001"/>
                </a:solidFill>
              </a:rPr>
              <a:t>obertura de </a:t>
            </a:r>
            <a:r>
              <a:rPr lang="en-US" sz="3200" b="1">
                <a:solidFill>
                  <a:srgbClr val="000001"/>
                </a:solidFill>
                <a:latin typeface="Arial"/>
                <a:ea typeface="Arial"/>
                <a:cs typeface="Arial"/>
                <a:sym typeface="Arial"/>
              </a:rPr>
              <a:t>Period</a:t>
            </a:r>
            <a:r>
              <a:rPr lang="en-US" sz="3200" b="1">
                <a:solidFill>
                  <a:srgbClr val="000001"/>
                </a:solidFill>
              </a:rPr>
              <a:t>o Crítico</a:t>
            </a:r>
            <a:r>
              <a:rPr lang="en-US" sz="3200" b="1">
                <a:solidFill>
                  <a:srgbClr val="000001"/>
                </a:solidFill>
                <a:latin typeface="Arial"/>
                <a:ea typeface="Arial"/>
                <a:cs typeface="Arial"/>
                <a:sym typeface="Arial"/>
              </a:rPr>
              <a:t> </a:t>
            </a:r>
            <a:endParaRPr/>
          </a:p>
          <a:p>
            <a:pPr marL="0" marR="0" lvl="0" indent="0" algn="l" rtl="0">
              <a:spcBef>
                <a:spcPts val="600"/>
              </a:spcBef>
              <a:spcAft>
                <a:spcPts val="0"/>
              </a:spcAft>
              <a:buNone/>
            </a:pPr>
            <a:endParaRPr sz="2800">
              <a:solidFill>
                <a:srgbClr val="000001"/>
              </a:solidFill>
              <a:latin typeface="Arial"/>
              <a:ea typeface="Arial"/>
              <a:cs typeface="Arial"/>
              <a:sym typeface="Arial"/>
            </a:endParaRPr>
          </a:p>
        </p:txBody>
      </p:sp>
      <p:sp>
        <p:nvSpPr>
          <p:cNvPr id="192" name="Google Shape;192;p24"/>
          <p:cNvSpPr txBox="1"/>
          <p:nvPr/>
        </p:nvSpPr>
        <p:spPr>
          <a:xfrm>
            <a:off x="3040925" y="3841900"/>
            <a:ext cx="62217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00B050"/>
                </a:solidFill>
                <a:latin typeface="Arial"/>
                <a:ea typeface="Arial"/>
                <a:cs typeface="Arial"/>
                <a:sym typeface="Arial"/>
              </a:rPr>
              <a:t> Benefi</a:t>
            </a:r>
            <a:r>
              <a:rPr lang="en-US" sz="3200" b="1">
                <a:solidFill>
                  <a:srgbClr val="00B050"/>
                </a:solidFill>
              </a:rPr>
              <a:t>cios de la cobertura</a:t>
            </a:r>
            <a:endParaRPr/>
          </a:p>
        </p:txBody>
      </p:sp>
      <p:sp>
        <p:nvSpPr>
          <p:cNvPr id="193" name="Google Shape;193;p24"/>
          <p:cNvSpPr txBox="1"/>
          <p:nvPr/>
        </p:nvSpPr>
        <p:spPr>
          <a:xfrm>
            <a:off x="617747" y="4408961"/>
            <a:ext cx="5599500" cy="1385400"/>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B050"/>
              </a:buClr>
              <a:buSzPts val="2800"/>
              <a:buFont typeface="Arial"/>
              <a:buChar char="•"/>
            </a:pPr>
            <a:r>
              <a:rPr lang="en-US" sz="2800" b="1">
                <a:solidFill>
                  <a:srgbClr val="00B050"/>
                </a:solidFill>
              </a:rPr>
              <a:t>Les Da Tiempo de pasar el luto adecuadamente</a:t>
            </a:r>
            <a:r>
              <a:rPr lang="en-US" sz="2800" b="1">
                <a:solidFill>
                  <a:srgbClr val="00B050"/>
                </a:solidFill>
                <a:latin typeface="Arial"/>
                <a:ea typeface="Arial"/>
                <a:cs typeface="Arial"/>
                <a:sym typeface="Arial"/>
              </a:rPr>
              <a:t> </a:t>
            </a:r>
            <a:endParaRPr/>
          </a:p>
          <a:p>
            <a:pPr marL="0" marR="0" lvl="0" indent="0" algn="l" rtl="0">
              <a:spcBef>
                <a:spcPts val="0"/>
              </a:spcBef>
              <a:spcAft>
                <a:spcPts val="0"/>
              </a:spcAft>
              <a:buNone/>
            </a:pPr>
            <a:endParaRPr sz="2800" b="1">
              <a:solidFill>
                <a:srgbClr val="424242"/>
              </a:solidFill>
              <a:latin typeface="Arial"/>
              <a:ea typeface="Arial"/>
              <a:cs typeface="Arial"/>
              <a:sym typeface="Arial"/>
            </a:endParaRPr>
          </a:p>
        </p:txBody>
      </p:sp>
      <p:sp>
        <p:nvSpPr>
          <p:cNvPr id="194" name="Google Shape;194;p24"/>
          <p:cNvSpPr txBox="1"/>
          <p:nvPr/>
        </p:nvSpPr>
        <p:spPr>
          <a:xfrm>
            <a:off x="6321709" y="4408960"/>
            <a:ext cx="4546200" cy="954300"/>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B050"/>
              </a:buClr>
              <a:buSzPts val="2800"/>
              <a:buFont typeface="Arial"/>
              <a:buChar char="•"/>
            </a:pPr>
            <a:r>
              <a:rPr lang="en-US" sz="2800" b="1">
                <a:solidFill>
                  <a:srgbClr val="00B050"/>
                </a:solidFill>
              </a:rPr>
              <a:t>Cobertura asequible</a:t>
            </a:r>
            <a:endParaRPr/>
          </a:p>
          <a:p>
            <a:pPr marL="0" marR="0" lvl="0" indent="0" algn="l" rtl="0">
              <a:spcBef>
                <a:spcPts val="0"/>
              </a:spcBef>
              <a:spcAft>
                <a:spcPts val="0"/>
              </a:spcAft>
              <a:buNone/>
            </a:pPr>
            <a:endParaRPr sz="2800" b="1">
              <a:solidFill>
                <a:srgbClr val="424242"/>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5"/>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200" name="Google Shape;200;p25"/>
          <p:cNvSpPr/>
          <p:nvPr/>
        </p:nvSpPr>
        <p:spPr>
          <a:xfrm>
            <a:off x="1078025" y="10087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25"/>
          <p:cNvSpPr txBox="1"/>
          <p:nvPr/>
        </p:nvSpPr>
        <p:spPr>
          <a:xfrm>
            <a:off x="4362138" y="2548328"/>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2" name="Google Shape;202;p25"/>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203" name="Google Shape;203;p25"/>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204" name="Google Shape;204;p25"/>
          <p:cNvCxnSpPr/>
          <p:nvPr/>
        </p:nvCxnSpPr>
        <p:spPr>
          <a:xfrm>
            <a:off x="836796" y="4377128"/>
            <a:ext cx="0" cy="1518900"/>
          </a:xfrm>
          <a:prstGeom prst="straightConnector1">
            <a:avLst/>
          </a:prstGeom>
          <a:noFill/>
          <a:ln w="9525" cap="flat" cmpd="sng">
            <a:solidFill>
              <a:srgbClr val="424242"/>
            </a:solidFill>
            <a:prstDash val="solid"/>
            <a:miter lim="800000"/>
            <a:headEnd type="none" w="sm" len="sm"/>
            <a:tailEnd type="none" w="sm" len="sm"/>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6"/>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210" name="Google Shape;210;p26"/>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1" name="Google Shape;211;p26"/>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26"/>
          <p:cNvSpPr/>
          <p:nvPr/>
        </p:nvSpPr>
        <p:spPr>
          <a:xfrm>
            <a:off x="2824400" y="772675"/>
            <a:ext cx="90213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213" name="Google Shape;213;p26"/>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214" name="Google Shape;214;p26"/>
          <p:cNvCxnSpPr/>
          <p:nvPr/>
        </p:nvCxnSpPr>
        <p:spPr>
          <a:xfrm>
            <a:off x="836796" y="4377128"/>
            <a:ext cx="0" cy="1518900"/>
          </a:xfrm>
          <a:prstGeom prst="straightConnector1">
            <a:avLst/>
          </a:prstGeom>
          <a:noFill/>
          <a:ln w="9525" cap="flat" cmpd="sng">
            <a:solidFill>
              <a:srgbClr val="424242"/>
            </a:solidFill>
            <a:prstDash val="solid"/>
            <a:miter lim="800000"/>
            <a:headEnd type="none" w="sm" len="sm"/>
            <a:tailEnd type="none" w="sm" len="sm"/>
          </a:ln>
        </p:spPr>
      </p:cxnSp>
      <p:pic>
        <p:nvPicPr>
          <p:cNvPr id="215" name="Google Shape;215;p26"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216" name="Google Shape;216;p26"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sp>
        <p:nvSpPr>
          <p:cNvPr id="217" name="Google Shape;217;p26"/>
          <p:cNvSpPr txBox="1"/>
          <p:nvPr/>
        </p:nvSpPr>
        <p:spPr>
          <a:xfrm>
            <a:off x="4577451" y="3088722"/>
            <a:ext cx="15264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B050"/>
                </a:solidFill>
                <a:latin typeface="Calibri"/>
                <a:ea typeface="Calibri"/>
                <a:cs typeface="Calibri"/>
                <a:sym typeface="Calibri"/>
              </a:rPr>
              <a:t>En Buena Salud</a:t>
            </a:r>
            <a:endParaRPr/>
          </a:p>
        </p:txBody>
      </p:sp>
      <p:sp>
        <p:nvSpPr>
          <p:cNvPr id="218" name="Google Shape;218;p26"/>
          <p:cNvSpPr txBox="1"/>
          <p:nvPr/>
        </p:nvSpPr>
        <p:spPr>
          <a:xfrm>
            <a:off x="4965196" y="2061707"/>
            <a:ext cx="19809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u="sng">
                <a:solidFill>
                  <a:srgbClr val="4CBDF9"/>
                </a:solidFill>
                <a:latin typeface="Calibri"/>
                <a:ea typeface="Calibri"/>
                <a:cs typeface="Calibri"/>
                <a:sym typeface="Calibri"/>
              </a:rPr>
              <a:t>Ejemplo</a:t>
            </a:r>
            <a:endParaRPr/>
          </a:p>
        </p:txBody>
      </p:sp>
      <p:sp>
        <p:nvSpPr>
          <p:cNvPr id="219" name="Google Shape;219;p26"/>
          <p:cNvSpPr txBox="1"/>
          <p:nvPr/>
        </p:nvSpPr>
        <p:spPr>
          <a:xfrm>
            <a:off x="4337033" y="2379003"/>
            <a:ext cx="24240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B050"/>
                </a:solidFill>
                <a:latin typeface="Calibri"/>
                <a:ea typeface="Calibri"/>
                <a:cs typeface="Calibri"/>
                <a:sym typeface="Calibri"/>
              </a:rPr>
              <a:t>$250,000 Prestamo</a:t>
            </a:r>
            <a:endParaRPr/>
          </a:p>
        </p:txBody>
      </p:sp>
      <p:sp>
        <p:nvSpPr>
          <p:cNvPr id="220" name="Google Shape;220;p26"/>
          <p:cNvSpPr txBox="1"/>
          <p:nvPr/>
        </p:nvSpPr>
        <p:spPr>
          <a:xfrm>
            <a:off x="4337033" y="2719828"/>
            <a:ext cx="24987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B050"/>
                </a:solidFill>
                <a:latin typeface="Calibri"/>
                <a:ea typeface="Calibri"/>
                <a:cs typeface="Calibri"/>
                <a:sym typeface="Calibri"/>
              </a:rPr>
              <a:t>$1,500  Pago mensual </a:t>
            </a:r>
            <a:endParaRPr/>
          </a:p>
        </p:txBody>
      </p:sp>
      <p:sp>
        <p:nvSpPr>
          <p:cNvPr id="221" name="Google Shape;221;p26"/>
          <p:cNvSpPr txBox="1"/>
          <p:nvPr/>
        </p:nvSpPr>
        <p:spPr>
          <a:xfrm>
            <a:off x="5471125" y="5501475"/>
            <a:ext cx="35814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4CBDF9"/>
                </a:solidFill>
                <a:latin typeface="Calibri"/>
                <a:ea typeface="Calibri"/>
                <a:cs typeface="Calibri"/>
                <a:sym typeface="Calibri"/>
              </a:rPr>
              <a:t>Préstamo por 30 Años</a:t>
            </a:r>
            <a:endParaRPr/>
          </a:p>
        </p:txBody>
      </p:sp>
      <p:sp>
        <p:nvSpPr>
          <p:cNvPr id="222" name="Google Shape;222;p26"/>
          <p:cNvSpPr txBox="1"/>
          <p:nvPr/>
        </p:nvSpPr>
        <p:spPr>
          <a:xfrm>
            <a:off x="629579" y="6041025"/>
            <a:ext cx="16860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424242"/>
                </a:solidFill>
                <a:latin typeface="Calibri"/>
                <a:ea typeface="Calibri"/>
                <a:cs typeface="Calibri"/>
                <a:sym typeface="Calibri"/>
              </a:rPr>
              <a:t>Primer Año. 1</a:t>
            </a:r>
            <a:endParaRPr/>
          </a:p>
        </p:txBody>
      </p:sp>
      <p:sp>
        <p:nvSpPr>
          <p:cNvPr id="223" name="Google Shape;223;p26"/>
          <p:cNvSpPr txBox="1"/>
          <p:nvPr/>
        </p:nvSpPr>
        <p:spPr>
          <a:xfrm>
            <a:off x="607776" y="1614150"/>
            <a:ext cx="90213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u="sng">
                <a:solidFill>
                  <a:srgbClr val="424242"/>
                </a:solidFill>
                <a:highlight>
                  <a:srgbClr val="FFFF00"/>
                </a:highlight>
                <a:latin typeface="Calibri"/>
                <a:ea typeface="Calibri"/>
                <a:cs typeface="Calibri"/>
                <a:sym typeface="Calibri"/>
              </a:rPr>
              <a:t>El período de tiempo que seleccione dependerá de su presupuesto.. </a:t>
            </a:r>
            <a:endParaRPr/>
          </a:p>
        </p:txBody>
      </p:sp>
      <p:sp>
        <p:nvSpPr>
          <p:cNvPr id="224" name="Google Shape;224;p26"/>
          <p:cNvSpPr/>
          <p:nvPr/>
        </p:nvSpPr>
        <p:spPr>
          <a:xfrm>
            <a:off x="7899176" y="3048125"/>
            <a:ext cx="13509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u="sng">
                <a:solidFill>
                  <a:srgbClr val="424242"/>
                </a:solidFill>
                <a:latin typeface="Calibri"/>
                <a:ea typeface="Calibri"/>
                <a:cs typeface="Calibri"/>
                <a:sym typeface="Calibri"/>
              </a:rPr>
              <a:t>Opciones</a:t>
            </a:r>
            <a:endParaRPr/>
          </a:p>
        </p:txBody>
      </p:sp>
      <p:sp>
        <p:nvSpPr>
          <p:cNvPr id="225" name="Google Shape;225;p26"/>
          <p:cNvSpPr txBox="1"/>
          <p:nvPr/>
        </p:nvSpPr>
        <p:spPr>
          <a:xfrm>
            <a:off x="7527189" y="3348772"/>
            <a:ext cx="26112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a:solidFill>
                  <a:srgbClr val="424242"/>
                </a:solidFill>
                <a:latin typeface="Calibri"/>
                <a:ea typeface="Calibri"/>
                <a:cs typeface="Calibri"/>
                <a:sym typeface="Calibri"/>
              </a:rPr>
              <a:t>Tiempo protegido </a:t>
            </a:r>
            <a:endParaRPr/>
          </a:p>
        </p:txBody>
      </p:sp>
      <p:sp>
        <p:nvSpPr>
          <p:cNvPr id="226" name="Google Shape;226;p26"/>
          <p:cNvSpPr txBox="1"/>
          <p:nvPr/>
        </p:nvSpPr>
        <p:spPr>
          <a:xfrm>
            <a:off x="6310364" y="3747561"/>
            <a:ext cx="1149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424242"/>
                </a:solidFill>
                <a:latin typeface="Calibri"/>
                <a:ea typeface="Calibri"/>
                <a:cs typeface="Calibri"/>
                <a:sym typeface="Calibri"/>
              </a:rPr>
              <a:t>6 Meses </a:t>
            </a:r>
            <a:endParaRPr/>
          </a:p>
        </p:txBody>
      </p:sp>
      <p:sp>
        <p:nvSpPr>
          <p:cNvPr id="227" name="Google Shape;227;p26"/>
          <p:cNvSpPr txBox="1"/>
          <p:nvPr/>
        </p:nvSpPr>
        <p:spPr>
          <a:xfrm>
            <a:off x="7705730" y="3739316"/>
            <a:ext cx="1134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424242"/>
                </a:solidFill>
                <a:latin typeface="Calibri"/>
                <a:ea typeface="Calibri"/>
                <a:cs typeface="Calibri"/>
                <a:sym typeface="Calibri"/>
              </a:rPr>
              <a:t>9 Meses </a:t>
            </a:r>
            <a:endParaRPr/>
          </a:p>
        </p:txBody>
      </p:sp>
      <p:sp>
        <p:nvSpPr>
          <p:cNvPr id="228" name="Google Shape;228;p26"/>
          <p:cNvSpPr txBox="1"/>
          <p:nvPr/>
        </p:nvSpPr>
        <p:spPr>
          <a:xfrm>
            <a:off x="10317291" y="3625842"/>
            <a:ext cx="3930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00B050"/>
                </a:solidFill>
                <a:latin typeface="Calibri"/>
                <a:ea typeface="Calibri"/>
                <a:cs typeface="Calibri"/>
                <a:sym typeface="Calibri"/>
              </a:rPr>
              <a:t>$</a:t>
            </a:r>
            <a:endParaRPr/>
          </a:p>
        </p:txBody>
      </p:sp>
      <p:sp>
        <p:nvSpPr>
          <p:cNvPr id="229" name="Google Shape;229;p26"/>
          <p:cNvSpPr txBox="1"/>
          <p:nvPr/>
        </p:nvSpPr>
        <p:spPr>
          <a:xfrm>
            <a:off x="9348031" y="4081625"/>
            <a:ext cx="10470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424242"/>
                </a:solidFill>
                <a:highlight>
                  <a:srgbClr val="FFFF00"/>
                </a:highlight>
                <a:latin typeface="Calibri"/>
                <a:ea typeface="Calibri"/>
                <a:cs typeface="Calibri"/>
                <a:sym typeface="Calibri"/>
              </a:rPr>
              <a:t>Mejor opcion</a:t>
            </a:r>
            <a:r>
              <a:rPr lang="en-US" sz="1800">
                <a:solidFill>
                  <a:srgbClr val="424242"/>
                </a:solidFill>
                <a:latin typeface="Calibri"/>
                <a:ea typeface="Calibri"/>
                <a:cs typeface="Calibri"/>
                <a:sym typeface="Calibri"/>
              </a:rPr>
              <a:t> </a:t>
            </a:r>
            <a:endParaRPr/>
          </a:p>
        </p:txBody>
      </p:sp>
      <p:sp>
        <p:nvSpPr>
          <p:cNvPr id="230" name="Google Shape;230;p26"/>
          <p:cNvSpPr txBox="1"/>
          <p:nvPr/>
        </p:nvSpPr>
        <p:spPr>
          <a:xfrm>
            <a:off x="9182557" y="3739316"/>
            <a:ext cx="1266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424242"/>
                </a:solidFill>
                <a:highlight>
                  <a:srgbClr val="FFFF00"/>
                </a:highlight>
                <a:latin typeface="Calibri"/>
                <a:ea typeface="Calibri"/>
                <a:cs typeface="Calibri"/>
                <a:sym typeface="Calibri"/>
              </a:rPr>
              <a:t>12 meses </a:t>
            </a:r>
            <a:endParaRPr/>
          </a:p>
        </p:txBody>
      </p:sp>
      <p:sp>
        <p:nvSpPr>
          <p:cNvPr id="231" name="Google Shape;231;p26"/>
          <p:cNvSpPr/>
          <p:nvPr/>
        </p:nvSpPr>
        <p:spPr>
          <a:xfrm>
            <a:off x="9652218" y="3075155"/>
            <a:ext cx="247500" cy="693300"/>
          </a:xfrm>
          <a:prstGeom prst="downArrow">
            <a:avLst>
              <a:gd name="adj1" fmla="val 50000"/>
              <a:gd name="adj2" fmla="val 5000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2" name="Google Shape;232;p26"/>
          <p:cNvSpPr txBox="1"/>
          <p:nvPr/>
        </p:nvSpPr>
        <p:spPr>
          <a:xfrm>
            <a:off x="8985950" y="2600925"/>
            <a:ext cx="20580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424242"/>
                </a:solidFill>
                <a:highlight>
                  <a:srgbClr val="FFFF00"/>
                </a:highlight>
                <a:latin typeface="Calibri"/>
                <a:ea typeface="Calibri"/>
                <a:cs typeface="Calibri"/>
                <a:sym typeface="Calibri"/>
              </a:rPr>
              <a:t>Poliza seleccionada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7"/>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238" name="Google Shape;238;p27"/>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9" name="Google Shape;239;p27"/>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0" name="Google Shape;240;p27"/>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241" name="Google Shape;241;p27"/>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242" name="Google Shape;242;p27"/>
          <p:cNvCxnSpPr/>
          <p:nvPr/>
        </p:nvCxnSpPr>
        <p:spPr>
          <a:xfrm>
            <a:off x="836796" y="4427153"/>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243" name="Google Shape;243;p27"/>
          <p:cNvSpPr txBox="1"/>
          <p:nvPr/>
        </p:nvSpPr>
        <p:spPr>
          <a:xfrm>
            <a:off x="3320850" y="3965075"/>
            <a:ext cx="77487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424242"/>
                </a:solidFill>
                <a:latin typeface="Calibri"/>
                <a:ea typeface="Calibri"/>
                <a:cs typeface="Calibri"/>
                <a:sym typeface="Calibri"/>
              </a:rPr>
              <a:t>Cómo Trabaja la cobertura / un plan de 12 Meses</a:t>
            </a:r>
            <a:endParaRPr/>
          </a:p>
        </p:txBody>
      </p:sp>
      <p:pic>
        <p:nvPicPr>
          <p:cNvPr id="244" name="Google Shape;244;p27"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245" name="Google Shape;245;p27"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cxnSp>
        <p:nvCxnSpPr>
          <p:cNvPr id="246" name="Google Shape;246;p27"/>
          <p:cNvCxnSpPr/>
          <p:nvPr/>
        </p:nvCxnSpPr>
        <p:spPr>
          <a:xfrm>
            <a:off x="2824399" y="4736892"/>
            <a:ext cx="0" cy="899400"/>
          </a:xfrm>
          <a:prstGeom prst="straightConnector1">
            <a:avLst/>
          </a:prstGeom>
          <a:noFill/>
          <a:ln w="50800" cap="flat" cmpd="sng">
            <a:solidFill>
              <a:srgbClr val="FF0000"/>
            </a:solidFill>
            <a:prstDash val="dash"/>
            <a:round/>
            <a:headEnd type="none" w="sm" len="sm"/>
            <a:tailEnd type="none" w="sm" len="sm"/>
          </a:ln>
        </p:spPr>
      </p:cxnSp>
      <p:sp>
        <p:nvSpPr>
          <p:cNvPr id="247" name="Google Shape;247;p27"/>
          <p:cNvSpPr txBox="1"/>
          <p:nvPr/>
        </p:nvSpPr>
        <p:spPr>
          <a:xfrm>
            <a:off x="1401474" y="5835141"/>
            <a:ext cx="41475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Ej. Muerte del Asegurado ocurre en Diciembre</a:t>
            </a:r>
            <a:r>
              <a:rPr lang="en-US"/>
              <a:t> Cobertura de </a:t>
            </a:r>
            <a:r>
              <a:rPr lang="en-US" sz="1800" b="1">
                <a:solidFill>
                  <a:srgbClr val="424242"/>
                </a:solidFill>
                <a:latin typeface="Calibri"/>
                <a:ea typeface="Calibri"/>
                <a:cs typeface="Calibri"/>
                <a:sym typeface="Calibri"/>
              </a:rPr>
              <a:t>pago </a:t>
            </a:r>
            <a:r>
              <a:rPr lang="en-US" sz="1800" b="1" u="sng">
                <a:solidFill>
                  <a:srgbClr val="424242"/>
                </a:solidFill>
                <a:latin typeface="Calibri"/>
                <a:ea typeface="Calibri"/>
                <a:cs typeface="Calibri"/>
                <a:sym typeface="Calibri"/>
              </a:rPr>
              <a:t>$1,500</a:t>
            </a:r>
            <a:endParaRPr/>
          </a:p>
        </p:txBody>
      </p:sp>
      <p:cxnSp>
        <p:nvCxnSpPr>
          <p:cNvPr id="248" name="Google Shape;248;p27"/>
          <p:cNvCxnSpPr/>
          <p:nvPr/>
        </p:nvCxnSpPr>
        <p:spPr>
          <a:xfrm rot="10800000" flipH="1">
            <a:off x="2318353" y="5497666"/>
            <a:ext cx="379800" cy="375900"/>
          </a:xfrm>
          <a:prstGeom prst="straightConnector1">
            <a:avLst/>
          </a:prstGeom>
          <a:noFill/>
          <a:ln w="9525" cap="flat" cmpd="sng">
            <a:solidFill>
              <a:srgbClr val="424242"/>
            </a:solidFill>
            <a:prstDash val="solid"/>
            <a:miter lim="800000"/>
            <a:headEnd type="none" w="sm" len="sm"/>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8"/>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254" name="Google Shape;254;p28"/>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5" name="Google Shape;255;p28"/>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28"/>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257" name="Google Shape;257;p28"/>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258" name="Google Shape;258;p28"/>
          <p:cNvCxnSpPr/>
          <p:nvPr/>
        </p:nvCxnSpPr>
        <p:spPr>
          <a:xfrm>
            <a:off x="836796" y="4377128"/>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259" name="Google Shape;259;p28"/>
          <p:cNvSpPr txBox="1"/>
          <p:nvPr/>
        </p:nvSpPr>
        <p:spPr>
          <a:xfrm>
            <a:off x="4456735" y="3965069"/>
            <a:ext cx="55722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424242"/>
                </a:solidFill>
                <a:latin typeface="Calibri"/>
                <a:ea typeface="Calibri"/>
                <a:cs typeface="Calibri"/>
                <a:sym typeface="Calibri"/>
              </a:rPr>
              <a:t>How Coverage Works/12 Month Plan</a:t>
            </a:r>
            <a:endParaRPr/>
          </a:p>
        </p:txBody>
      </p:sp>
      <p:pic>
        <p:nvPicPr>
          <p:cNvPr id="260" name="Google Shape;260;p28"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261" name="Google Shape;261;p28"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pic>
        <p:nvPicPr>
          <p:cNvPr id="262" name="Google Shape;262;p28" descr="A close up of a logo&#10;&#10;Description automatically generated"/>
          <p:cNvPicPr preferRelativeResize="0"/>
          <p:nvPr/>
        </p:nvPicPr>
        <p:blipFill rotWithShape="1">
          <a:blip r:embed="rId5">
            <a:alphaModFix/>
          </a:blip>
          <a:srcRect/>
          <a:stretch/>
        </p:blipFill>
        <p:spPr>
          <a:xfrm>
            <a:off x="-1" y="-14990"/>
            <a:ext cx="12192000" cy="6858000"/>
          </a:xfrm>
          <a:prstGeom prst="rect">
            <a:avLst/>
          </a:prstGeom>
          <a:solidFill>
            <a:srgbClr val="00B050">
              <a:alpha val="89800"/>
            </a:srgbClr>
          </a:solidFill>
          <a:ln w="47625" cap="flat" cmpd="sng">
            <a:solidFill>
              <a:srgbClr val="3789B5">
                <a:alpha val="93730"/>
              </a:srgbClr>
            </a:solidFill>
            <a:prstDash val="solid"/>
            <a:round/>
            <a:headEnd type="none" w="sm" len="sm"/>
            <a:tailEnd type="none" w="sm" len="sm"/>
          </a:ln>
        </p:spPr>
      </p:pic>
      <p:cxnSp>
        <p:nvCxnSpPr>
          <p:cNvPr id="263" name="Google Shape;263;p28"/>
          <p:cNvCxnSpPr/>
          <p:nvPr/>
        </p:nvCxnSpPr>
        <p:spPr>
          <a:xfrm>
            <a:off x="2824399" y="4736892"/>
            <a:ext cx="0" cy="899400"/>
          </a:xfrm>
          <a:prstGeom prst="straightConnector1">
            <a:avLst/>
          </a:prstGeom>
          <a:noFill/>
          <a:ln w="50800" cap="flat" cmpd="sng">
            <a:solidFill>
              <a:srgbClr val="FF0000"/>
            </a:solidFill>
            <a:prstDash val="dash"/>
            <a:round/>
            <a:headEnd type="none" w="sm" len="sm"/>
            <a:tailEnd type="none" w="sm" len="sm"/>
          </a:ln>
        </p:spPr>
      </p:cxnSp>
      <p:cxnSp>
        <p:nvCxnSpPr>
          <p:cNvPr id="264" name="Google Shape;264;p28"/>
          <p:cNvCxnSpPr/>
          <p:nvPr/>
        </p:nvCxnSpPr>
        <p:spPr>
          <a:xfrm rot="10800000" flipH="1">
            <a:off x="2318353" y="5497666"/>
            <a:ext cx="379800" cy="375900"/>
          </a:xfrm>
          <a:prstGeom prst="straightConnector1">
            <a:avLst/>
          </a:prstGeom>
          <a:noFill/>
          <a:ln w="9525" cap="flat" cmpd="sng">
            <a:solidFill>
              <a:srgbClr val="424242"/>
            </a:solidFill>
            <a:prstDash val="solid"/>
            <a:miter lim="800000"/>
            <a:headEnd type="none" w="sm" len="sm"/>
            <a:tailEnd type="triangle" w="med" len="med"/>
          </a:ln>
        </p:spPr>
      </p:cxnSp>
      <p:sp>
        <p:nvSpPr>
          <p:cNvPr id="265" name="Google Shape;265;p28"/>
          <p:cNvSpPr txBox="1"/>
          <p:nvPr/>
        </p:nvSpPr>
        <p:spPr>
          <a:xfrm>
            <a:off x="3522061" y="3446900"/>
            <a:ext cx="11181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Pago cubierto en Enero</a:t>
            </a:r>
            <a:endParaRPr/>
          </a:p>
        </p:txBody>
      </p:sp>
      <p:cxnSp>
        <p:nvCxnSpPr>
          <p:cNvPr id="266" name="Google Shape;266;p28"/>
          <p:cNvCxnSpPr/>
          <p:nvPr/>
        </p:nvCxnSpPr>
        <p:spPr>
          <a:xfrm flipH="1">
            <a:off x="3112151" y="4377128"/>
            <a:ext cx="620400" cy="601800"/>
          </a:xfrm>
          <a:prstGeom prst="straightConnector1">
            <a:avLst/>
          </a:prstGeom>
          <a:noFill/>
          <a:ln w="9525" cap="flat" cmpd="sng">
            <a:solidFill>
              <a:srgbClr val="4CBDF9"/>
            </a:solidFill>
            <a:prstDash val="solid"/>
            <a:miter lim="800000"/>
            <a:headEnd type="none" w="sm" len="sm"/>
            <a:tailEnd type="triangle" w="med" len="med"/>
          </a:ln>
        </p:spPr>
      </p:cxnSp>
      <p:sp>
        <p:nvSpPr>
          <p:cNvPr id="267" name="Google Shape;267;p28"/>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268" name="Google Shape;268;p28"/>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pic>
        <p:nvPicPr>
          <p:cNvPr id="269" name="Google Shape;269;p28"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270" name="Google Shape;270;p28"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cxnSp>
        <p:nvCxnSpPr>
          <p:cNvPr id="271" name="Google Shape;271;p28"/>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272" name="Google Shape;272;p28"/>
          <p:cNvCxnSpPr/>
          <p:nvPr/>
        </p:nvCxnSpPr>
        <p:spPr>
          <a:xfrm>
            <a:off x="836796" y="4427153"/>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273" name="Google Shape;273;p28"/>
          <p:cNvSpPr/>
          <p:nvPr/>
        </p:nvSpPr>
        <p:spPr>
          <a:xfrm>
            <a:off x="2824398"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4" name="Google Shape;274;p28"/>
          <p:cNvSpPr txBox="1"/>
          <p:nvPr/>
        </p:nvSpPr>
        <p:spPr>
          <a:xfrm>
            <a:off x="1401474" y="5835141"/>
            <a:ext cx="41475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Ej. Muerte del Asegurado ocurre en Diciembre</a:t>
            </a:r>
            <a:r>
              <a:rPr lang="en-US"/>
              <a:t> Cobertura de </a:t>
            </a:r>
            <a:r>
              <a:rPr lang="en-US" sz="1800" b="1">
                <a:solidFill>
                  <a:srgbClr val="424242"/>
                </a:solidFill>
                <a:latin typeface="Calibri"/>
                <a:ea typeface="Calibri"/>
                <a:cs typeface="Calibri"/>
                <a:sym typeface="Calibri"/>
              </a:rPr>
              <a:t>pago </a:t>
            </a:r>
            <a:r>
              <a:rPr lang="en-US" sz="1800" b="1" u="sng">
                <a:solidFill>
                  <a:srgbClr val="424242"/>
                </a:solidFill>
                <a:latin typeface="Calibri"/>
                <a:ea typeface="Calibri"/>
                <a:cs typeface="Calibri"/>
                <a:sym typeface="Calibri"/>
              </a:rPr>
              <a:t>$1,500</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9"/>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280" name="Google Shape;280;p29"/>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1" name="Google Shape;281;p29"/>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29"/>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283" name="Google Shape;283;p29"/>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284" name="Google Shape;284;p29"/>
          <p:cNvCxnSpPr/>
          <p:nvPr/>
        </p:nvCxnSpPr>
        <p:spPr>
          <a:xfrm>
            <a:off x="836796" y="4377128"/>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285" name="Google Shape;285;p29"/>
          <p:cNvSpPr txBox="1"/>
          <p:nvPr/>
        </p:nvSpPr>
        <p:spPr>
          <a:xfrm>
            <a:off x="4456735" y="3965069"/>
            <a:ext cx="55722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424242"/>
                </a:solidFill>
                <a:latin typeface="Calibri"/>
                <a:ea typeface="Calibri"/>
                <a:cs typeface="Calibri"/>
                <a:sym typeface="Calibri"/>
              </a:rPr>
              <a:t>How Coverage Works/12 Month Plan</a:t>
            </a:r>
            <a:endParaRPr/>
          </a:p>
        </p:txBody>
      </p:sp>
      <p:pic>
        <p:nvPicPr>
          <p:cNvPr id="286" name="Google Shape;286;p29"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287" name="Google Shape;287;p29"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pic>
        <p:nvPicPr>
          <p:cNvPr id="288" name="Google Shape;288;p29" descr="A close up of a logo&#10;&#10;Description automatically generated"/>
          <p:cNvPicPr preferRelativeResize="0"/>
          <p:nvPr/>
        </p:nvPicPr>
        <p:blipFill rotWithShape="1">
          <a:blip r:embed="rId5">
            <a:alphaModFix/>
          </a:blip>
          <a:srcRect/>
          <a:stretch/>
        </p:blipFill>
        <p:spPr>
          <a:xfrm>
            <a:off x="-1" y="-14990"/>
            <a:ext cx="12192000" cy="6858000"/>
          </a:xfrm>
          <a:prstGeom prst="rect">
            <a:avLst/>
          </a:prstGeom>
          <a:solidFill>
            <a:srgbClr val="00B050">
              <a:alpha val="89800"/>
            </a:srgbClr>
          </a:solidFill>
          <a:ln w="47625" cap="flat" cmpd="sng">
            <a:solidFill>
              <a:srgbClr val="3789B5">
                <a:alpha val="93730"/>
              </a:srgbClr>
            </a:solidFill>
            <a:prstDash val="solid"/>
            <a:round/>
            <a:headEnd type="none" w="sm" len="sm"/>
            <a:tailEnd type="none" w="sm" len="sm"/>
          </a:ln>
        </p:spPr>
      </p:pic>
      <p:cxnSp>
        <p:nvCxnSpPr>
          <p:cNvPr id="289" name="Google Shape;289;p29"/>
          <p:cNvCxnSpPr/>
          <p:nvPr/>
        </p:nvCxnSpPr>
        <p:spPr>
          <a:xfrm>
            <a:off x="2824399" y="4736892"/>
            <a:ext cx="0" cy="899400"/>
          </a:xfrm>
          <a:prstGeom prst="straightConnector1">
            <a:avLst/>
          </a:prstGeom>
          <a:noFill/>
          <a:ln w="50800" cap="flat" cmpd="sng">
            <a:solidFill>
              <a:srgbClr val="FF0000"/>
            </a:solidFill>
            <a:prstDash val="dash"/>
            <a:round/>
            <a:headEnd type="none" w="sm" len="sm"/>
            <a:tailEnd type="none" w="sm" len="sm"/>
          </a:ln>
        </p:spPr>
      </p:cxnSp>
      <p:cxnSp>
        <p:nvCxnSpPr>
          <p:cNvPr id="290" name="Google Shape;290;p29"/>
          <p:cNvCxnSpPr/>
          <p:nvPr/>
        </p:nvCxnSpPr>
        <p:spPr>
          <a:xfrm rot="10800000" flipH="1">
            <a:off x="2318353" y="5497666"/>
            <a:ext cx="379800" cy="375900"/>
          </a:xfrm>
          <a:prstGeom prst="straightConnector1">
            <a:avLst/>
          </a:prstGeom>
          <a:noFill/>
          <a:ln w="9525" cap="flat" cmpd="sng">
            <a:solidFill>
              <a:srgbClr val="424242"/>
            </a:solidFill>
            <a:prstDash val="solid"/>
            <a:miter lim="800000"/>
            <a:headEnd type="none" w="sm" len="sm"/>
            <a:tailEnd type="triangle" w="med" len="med"/>
          </a:ln>
        </p:spPr>
      </p:cxnSp>
      <p:cxnSp>
        <p:nvCxnSpPr>
          <p:cNvPr id="291" name="Google Shape;291;p29"/>
          <p:cNvCxnSpPr/>
          <p:nvPr/>
        </p:nvCxnSpPr>
        <p:spPr>
          <a:xfrm flipH="1">
            <a:off x="3112151" y="4377128"/>
            <a:ext cx="620400" cy="601800"/>
          </a:xfrm>
          <a:prstGeom prst="straightConnector1">
            <a:avLst/>
          </a:prstGeom>
          <a:noFill/>
          <a:ln w="9525" cap="flat" cmpd="sng">
            <a:solidFill>
              <a:srgbClr val="4CBDF9"/>
            </a:solidFill>
            <a:prstDash val="solid"/>
            <a:miter lim="800000"/>
            <a:headEnd type="none" w="sm" len="sm"/>
            <a:tailEnd type="triangle" w="med" len="med"/>
          </a:ln>
        </p:spPr>
      </p:cxnSp>
      <p:sp>
        <p:nvSpPr>
          <p:cNvPr id="292" name="Google Shape;292;p29"/>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293" name="Google Shape;293;p29"/>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pic>
        <p:nvPicPr>
          <p:cNvPr id="294" name="Google Shape;294;p29"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295" name="Google Shape;295;p29"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cxnSp>
        <p:nvCxnSpPr>
          <p:cNvPr id="296" name="Google Shape;296;p29"/>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297" name="Google Shape;297;p29"/>
          <p:cNvCxnSpPr/>
          <p:nvPr/>
        </p:nvCxnSpPr>
        <p:spPr>
          <a:xfrm>
            <a:off x="836796" y="4427153"/>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298" name="Google Shape;298;p29"/>
          <p:cNvSpPr/>
          <p:nvPr/>
        </p:nvSpPr>
        <p:spPr>
          <a:xfrm>
            <a:off x="2824398"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299" name="Google Shape;299;p29"/>
          <p:cNvCxnSpPr/>
          <p:nvPr/>
        </p:nvCxnSpPr>
        <p:spPr>
          <a:xfrm flipH="1">
            <a:off x="3313751" y="4377128"/>
            <a:ext cx="418800" cy="626700"/>
          </a:xfrm>
          <a:prstGeom prst="straightConnector1">
            <a:avLst/>
          </a:prstGeom>
          <a:noFill/>
          <a:ln w="9525" cap="flat" cmpd="sng">
            <a:solidFill>
              <a:srgbClr val="4CBDF9"/>
            </a:solidFill>
            <a:prstDash val="solid"/>
            <a:miter lim="800000"/>
            <a:headEnd type="none" w="sm" len="sm"/>
            <a:tailEnd type="triangle" w="med" len="med"/>
          </a:ln>
        </p:spPr>
      </p:cxnSp>
      <p:sp>
        <p:nvSpPr>
          <p:cNvPr id="300" name="Google Shape;300;p29"/>
          <p:cNvSpPr/>
          <p:nvPr/>
        </p:nvSpPr>
        <p:spPr>
          <a:xfrm>
            <a:off x="3112114"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1" name="Google Shape;301;p29"/>
          <p:cNvSpPr txBox="1"/>
          <p:nvPr/>
        </p:nvSpPr>
        <p:spPr>
          <a:xfrm>
            <a:off x="1401474" y="5835141"/>
            <a:ext cx="41475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Ej. Muerte del Asegurado ocurre en Diciembre</a:t>
            </a:r>
            <a:r>
              <a:rPr lang="en-US"/>
              <a:t> Cobertura de </a:t>
            </a:r>
            <a:r>
              <a:rPr lang="en-US" sz="1800" b="1">
                <a:solidFill>
                  <a:srgbClr val="424242"/>
                </a:solidFill>
                <a:latin typeface="Calibri"/>
                <a:ea typeface="Calibri"/>
                <a:cs typeface="Calibri"/>
                <a:sym typeface="Calibri"/>
              </a:rPr>
              <a:t>pago </a:t>
            </a:r>
            <a:r>
              <a:rPr lang="en-US" sz="1800" b="1" u="sng">
                <a:solidFill>
                  <a:srgbClr val="424242"/>
                </a:solidFill>
                <a:latin typeface="Calibri"/>
                <a:ea typeface="Calibri"/>
                <a:cs typeface="Calibri"/>
                <a:sym typeface="Calibri"/>
              </a:rPr>
              <a:t>$1,500</a:t>
            </a:r>
            <a:endParaRPr/>
          </a:p>
        </p:txBody>
      </p:sp>
      <p:sp>
        <p:nvSpPr>
          <p:cNvPr id="302" name="Google Shape;302;p29"/>
          <p:cNvSpPr txBox="1"/>
          <p:nvPr/>
        </p:nvSpPr>
        <p:spPr>
          <a:xfrm>
            <a:off x="3522061" y="3446900"/>
            <a:ext cx="11181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Pago cubierto Febrero</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0"/>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308" name="Google Shape;308;p30"/>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30"/>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10;p30"/>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311" name="Google Shape;311;p30"/>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312" name="Google Shape;312;p30"/>
          <p:cNvCxnSpPr/>
          <p:nvPr/>
        </p:nvCxnSpPr>
        <p:spPr>
          <a:xfrm>
            <a:off x="836796" y="4377128"/>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313" name="Google Shape;313;p30"/>
          <p:cNvSpPr txBox="1"/>
          <p:nvPr/>
        </p:nvSpPr>
        <p:spPr>
          <a:xfrm>
            <a:off x="4456735" y="3965069"/>
            <a:ext cx="55722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424242"/>
                </a:solidFill>
                <a:latin typeface="Calibri"/>
                <a:ea typeface="Calibri"/>
                <a:cs typeface="Calibri"/>
                <a:sym typeface="Calibri"/>
              </a:rPr>
              <a:t>How Coverage Works/12 Month Plan</a:t>
            </a:r>
            <a:endParaRPr/>
          </a:p>
        </p:txBody>
      </p:sp>
      <p:pic>
        <p:nvPicPr>
          <p:cNvPr id="314" name="Google Shape;314;p30"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315" name="Google Shape;315;p30"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pic>
        <p:nvPicPr>
          <p:cNvPr id="316" name="Google Shape;316;p30" descr="A close up of a logo&#10;&#10;Description automatically generated"/>
          <p:cNvPicPr preferRelativeResize="0"/>
          <p:nvPr/>
        </p:nvPicPr>
        <p:blipFill rotWithShape="1">
          <a:blip r:embed="rId5">
            <a:alphaModFix/>
          </a:blip>
          <a:srcRect/>
          <a:stretch/>
        </p:blipFill>
        <p:spPr>
          <a:xfrm>
            <a:off x="-1" y="-14990"/>
            <a:ext cx="12192000" cy="6858000"/>
          </a:xfrm>
          <a:prstGeom prst="rect">
            <a:avLst/>
          </a:prstGeom>
          <a:solidFill>
            <a:srgbClr val="00B050">
              <a:alpha val="89800"/>
            </a:srgbClr>
          </a:solidFill>
          <a:ln w="47625" cap="flat" cmpd="sng">
            <a:solidFill>
              <a:srgbClr val="3789B5">
                <a:alpha val="93730"/>
              </a:srgbClr>
            </a:solidFill>
            <a:prstDash val="solid"/>
            <a:round/>
            <a:headEnd type="none" w="sm" len="sm"/>
            <a:tailEnd type="none" w="sm" len="sm"/>
          </a:ln>
        </p:spPr>
      </p:pic>
      <p:cxnSp>
        <p:nvCxnSpPr>
          <p:cNvPr id="317" name="Google Shape;317;p30"/>
          <p:cNvCxnSpPr/>
          <p:nvPr/>
        </p:nvCxnSpPr>
        <p:spPr>
          <a:xfrm>
            <a:off x="2824399" y="4736892"/>
            <a:ext cx="0" cy="899400"/>
          </a:xfrm>
          <a:prstGeom prst="straightConnector1">
            <a:avLst/>
          </a:prstGeom>
          <a:noFill/>
          <a:ln w="50800" cap="flat" cmpd="sng">
            <a:solidFill>
              <a:srgbClr val="FF0000"/>
            </a:solidFill>
            <a:prstDash val="dash"/>
            <a:round/>
            <a:headEnd type="none" w="sm" len="sm"/>
            <a:tailEnd type="none" w="sm" len="sm"/>
          </a:ln>
        </p:spPr>
      </p:cxnSp>
      <p:cxnSp>
        <p:nvCxnSpPr>
          <p:cNvPr id="318" name="Google Shape;318;p30"/>
          <p:cNvCxnSpPr/>
          <p:nvPr/>
        </p:nvCxnSpPr>
        <p:spPr>
          <a:xfrm rot="10800000" flipH="1">
            <a:off x="2318353" y="5497666"/>
            <a:ext cx="379800" cy="375900"/>
          </a:xfrm>
          <a:prstGeom prst="straightConnector1">
            <a:avLst/>
          </a:prstGeom>
          <a:noFill/>
          <a:ln w="9525" cap="flat" cmpd="sng">
            <a:solidFill>
              <a:srgbClr val="424242"/>
            </a:solidFill>
            <a:prstDash val="solid"/>
            <a:miter lim="800000"/>
            <a:headEnd type="none" w="sm" len="sm"/>
            <a:tailEnd type="triangle" w="med" len="med"/>
          </a:ln>
        </p:spPr>
      </p:cxnSp>
      <p:cxnSp>
        <p:nvCxnSpPr>
          <p:cNvPr id="319" name="Google Shape;319;p30"/>
          <p:cNvCxnSpPr/>
          <p:nvPr/>
        </p:nvCxnSpPr>
        <p:spPr>
          <a:xfrm flipH="1">
            <a:off x="3112151" y="4377128"/>
            <a:ext cx="620400" cy="601800"/>
          </a:xfrm>
          <a:prstGeom prst="straightConnector1">
            <a:avLst/>
          </a:prstGeom>
          <a:noFill/>
          <a:ln w="9525" cap="flat" cmpd="sng">
            <a:solidFill>
              <a:srgbClr val="4CBDF9"/>
            </a:solidFill>
            <a:prstDash val="solid"/>
            <a:miter lim="800000"/>
            <a:headEnd type="none" w="sm" len="sm"/>
            <a:tailEnd type="triangle" w="med" len="med"/>
          </a:ln>
        </p:spPr>
      </p:cxnSp>
      <p:sp>
        <p:nvSpPr>
          <p:cNvPr id="320" name="Google Shape;320;p30"/>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321" name="Google Shape;321;p30"/>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pic>
        <p:nvPicPr>
          <p:cNvPr id="322" name="Google Shape;322;p30"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323" name="Google Shape;323;p30"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cxnSp>
        <p:nvCxnSpPr>
          <p:cNvPr id="324" name="Google Shape;324;p30"/>
          <p:cNvCxnSpPr/>
          <p:nvPr/>
        </p:nvCxnSpPr>
        <p:spPr>
          <a:xfrm>
            <a:off x="836846" y="52039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325" name="Google Shape;325;p30"/>
          <p:cNvCxnSpPr/>
          <p:nvPr/>
        </p:nvCxnSpPr>
        <p:spPr>
          <a:xfrm>
            <a:off x="836796" y="4427153"/>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326" name="Google Shape;326;p30"/>
          <p:cNvSpPr/>
          <p:nvPr/>
        </p:nvSpPr>
        <p:spPr>
          <a:xfrm>
            <a:off x="2824398"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327" name="Google Shape;327;p30"/>
          <p:cNvCxnSpPr/>
          <p:nvPr/>
        </p:nvCxnSpPr>
        <p:spPr>
          <a:xfrm flipH="1">
            <a:off x="3581458" y="4306352"/>
            <a:ext cx="359400" cy="721800"/>
          </a:xfrm>
          <a:prstGeom prst="straightConnector1">
            <a:avLst/>
          </a:prstGeom>
          <a:noFill/>
          <a:ln w="9525" cap="flat" cmpd="sng">
            <a:solidFill>
              <a:srgbClr val="4CBDF9"/>
            </a:solidFill>
            <a:prstDash val="solid"/>
            <a:miter lim="800000"/>
            <a:headEnd type="none" w="sm" len="sm"/>
            <a:tailEnd type="triangle" w="med" len="med"/>
          </a:ln>
        </p:spPr>
      </p:cxnSp>
      <p:sp>
        <p:nvSpPr>
          <p:cNvPr id="328" name="Google Shape;328;p30"/>
          <p:cNvSpPr/>
          <p:nvPr/>
        </p:nvSpPr>
        <p:spPr>
          <a:xfrm>
            <a:off x="3399828"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9" name="Google Shape;329;p30"/>
          <p:cNvSpPr/>
          <p:nvPr/>
        </p:nvSpPr>
        <p:spPr>
          <a:xfrm>
            <a:off x="3112114"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0" name="Google Shape;330;p30"/>
          <p:cNvSpPr txBox="1"/>
          <p:nvPr/>
        </p:nvSpPr>
        <p:spPr>
          <a:xfrm>
            <a:off x="1401474" y="5835141"/>
            <a:ext cx="41475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Ej. Muerte del Asegurado ocurre en Diciembre</a:t>
            </a:r>
            <a:r>
              <a:rPr lang="en-US"/>
              <a:t> Cobertura de </a:t>
            </a:r>
            <a:r>
              <a:rPr lang="en-US" sz="1800" b="1">
                <a:solidFill>
                  <a:srgbClr val="424242"/>
                </a:solidFill>
                <a:latin typeface="Calibri"/>
                <a:ea typeface="Calibri"/>
                <a:cs typeface="Calibri"/>
                <a:sym typeface="Calibri"/>
              </a:rPr>
              <a:t>pago </a:t>
            </a:r>
            <a:r>
              <a:rPr lang="en-US" sz="1800" b="1" u="sng">
                <a:solidFill>
                  <a:srgbClr val="424242"/>
                </a:solidFill>
                <a:latin typeface="Calibri"/>
                <a:ea typeface="Calibri"/>
                <a:cs typeface="Calibri"/>
                <a:sym typeface="Calibri"/>
              </a:rPr>
              <a:t>$1,500</a:t>
            </a:r>
            <a:endParaRPr/>
          </a:p>
        </p:txBody>
      </p:sp>
      <p:sp>
        <p:nvSpPr>
          <p:cNvPr id="331" name="Google Shape;331;p30"/>
          <p:cNvSpPr txBox="1"/>
          <p:nvPr/>
        </p:nvSpPr>
        <p:spPr>
          <a:xfrm>
            <a:off x="3522061" y="3446900"/>
            <a:ext cx="11181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Pago cubierto Marzo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1"/>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337" name="Google Shape;337;p31"/>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8" name="Google Shape;338;p31"/>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9" name="Google Shape;339;p31"/>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340" name="Google Shape;340;p31"/>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341" name="Google Shape;341;p31"/>
          <p:cNvCxnSpPr/>
          <p:nvPr/>
        </p:nvCxnSpPr>
        <p:spPr>
          <a:xfrm>
            <a:off x="836796" y="4377128"/>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342" name="Google Shape;342;p31"/>
          <p:cNvSpPr txBox="1"/>
          <p:nvPr/>
        </p:nvSpPr>
        <p:spPr>
          <a:xfrm>
            <a:off x="4456735" y="3965069"/>
            <a:ext cx="55722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424242"/>
                </a:solidFill>
                <a:latin typeface="Calibri"/>
                <a:ea typeface="Calibri"/>
                <a:cs typeface="Calibri"/>
                <a:sym typeface="Calibri"/>
              </a:rPr>
              <a:t>How Coverage Works/12 Month Plan</a:t>
            </a:r>
            <a:endParaRPr/>
          </a:p>
        </p:txBody>
      </p:sp>
      <p:pic>
        <p:nvPicPr>
          <p:cNvPr id="343" name="Google Shape;343;p31"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344" name="Google Shape;344;p31"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pic>
        <p:nvPicPr>
          <p:cNvPr id="345" name="Google Shape;345;p31" descr="A close up of a logo&#10;&#10;Description automatically generated"/>
          <p:cNvPicPr preferRelativeResize="0"/>
          <p:nvPr/>
        </p:nvPicPr>
        <p:blipFill rotWithShape="1">
          <a:blip r:embed="rId5">
            <a:alphaModFix/>
          </a:blip>
          <a:srcRect/>
          <a:stretch/>
        </p:blipFill>
        <p:spPr>
          <a:xfrm>
            <a:off x="-1" y="-14990"/>
            <a:ext cx="12192000" cy="6858000"/>
          </a:xfrm>
          <a:prstGeom prst="rect">
            <a:avLst/>
          </a:prstGeom>
          <a:solidFill>
            <a:srgbClr val="00B050">
              <a:alpha val="89800"/>
            </a:srgbClr>
          </a:solidFill>
          <a:ln w="47625" cap="flat" cmpd="sng">
            <a:solidFill>
              <a:srgbClr val="3789B5">
                <a:alpha val="93730"/>
              </a:srgbClr>
            </a:solidFill>
            <a:prstDash val="solid"/>
            <a:round/>
            <a:headEnd type="none" w="sm" len="sm"/>
            <a:tailEnd type="none" w="sm" len="sm"/>
          </a:ln>
        </p:spPr>
      </p:pic>
      <p:cxnSp>
        <p:nvCxnSpPr>
          <p:cNvPr id="346" name="Google Shape;346;p31"/>
          <p:cNvCxnSpPr/>
          <p:nvPr/>
        </p:nvCxnSpPr>
        <p:spPr>
          <a:xfrm>
            <a:off x="2824399" y="4736892"/>
            <a:ext cx="0" cy="899400"/>
          </a:xfrm>
          <a:prstGeom prst="straightConnector1">
            <a:avLst/>
          </a:prstGeom>
          <a:noFill/>
          <a:ln w="50800" cap="flat" cmpd="sng">
            <a:solidFill>
              <a:srgbClr val="FF0000"/>
            </a:solidFill>
            <a:prstDash val="dash"/>
            <a:round/>
            <a:headEnd type="none" w="sm" len="sm"/>
            <a:tailEnd type="none" w="sm" len="sm"/>
          </a:ln>
        </p:spPr>
      </p:cxnSp>
      <p:cxnSp>
        <p:nvCxnSpPr>
          <p:cNvPr id="347" name="Google Shape;347;p31"/>
          <p:cNvCxnSpPr/>
          <p:nvPr/>
        </p:nvCxnSpPr>
        <p:spPr>
          <a:xfrm rot="10800000" flipH="1">
            <a:off x="2318353" y="5497666"/>
            <a:ext cx="379800" cy="375900"/>
          </a:xfrm>
          <a:prstGeom prst="straightConnector1">
            <a:avLst/>
          </a:prstGeom>
          <a:noFill/>
          <a:ln w="9525" cap="flat" cmpd="sng">
            <a:solidFill>
              <a:srgbClr val="424242"/>
            </a:solidFill>
            <a:prstDash val="solid"/>
            <a:miter lim="800000"/>
            <a:headEnd type="none" w="sm" len="sm"/>
            <a:tailEnd type="triangle" w="med" len="med"/>
          </a:ln>
        </p:spPr>
      </p:cxnSp>
      <p:cxnSp>
        <p:nvCxnSpPr>
          <p:cNvPr id="348" name="Google Shape;348;p31"/>
          <p:cNvCxnSpPr/>
          <p:nvPr/>
        </p:nvCxnSpPr>
        <p:spPr>
          <a:xfrm flipH="1">
            <a:off x="3112151" y="4377128"/>
            <a:ext cx="620400" cy="601800"/>
          </a:xfrm>
          <a:prstGeom prst="straightConnector1">
            <a:avLst/>
          </a:prstGeom>
          <a:noFill/>
          <a:ln w="9525" cap="flat" cmpd="sng">
            <a:solidFill>
              <a:srgbClr val="4CBDF9"/>
            </a:solidFill>
            <a:prstDash val="solid"/>
            <a:miter lim="800000"/>
            <a:headEnd type="none" w="sm" len="sm"/>
            <a:tailEnd type="triangle" w="med" len="med"/>
          </a:ln>
        </p:spPr>
      </p:cxnSp>
      <p:sp>
        <p:nvSpPr>
          <p:cNvPr id="349" name="Google Shape;349;p31"/>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350" name="Google Shape;350;p31"/>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pic>
        <p:nvPicPr>
          <p:cNvPr id="351" name="Google Shape;351;p31"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352" name="Google Shape;352;p31"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cxnSp>
        <p:nvCxnSpPr>
          <p:cNvPr id="353" name="Google Shape;353;p31"/>
          <p:cNvCxnSpPr/>
          <p:nvPr/>
        </p:nvCxnSpPr>
        <p:spPr>
          <a:xfrm>
            <a:off x="836846" y="52039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354" name="Google Shape;354;p31"/>
          <p:cNvCxnSpPr/>
          <p:nvPr/>
        </p:nvCxnSpPr>
        <p:spPr>
          <a:xfrm>
            <a:off x="836796" y="4427153"/>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355" name="Google Shape;355;p31"/>
          <p:cNvSpPr/>
          <p:nvPr/>
        </p:nvSpPr>
        <p:spPr>
          <a:xfrm>
            <a:off x="2824398"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356" name="Google Shape;356;p31"/>
          <p:cNvCxnSpPr/>
          <p:nvPr/>
        </p:nvCxnSpPr>
        <p:spPr>
          <a:xfrm flipH="1">
            <a:off x="3581458" y="4306352"/>
            <a:ext cx="359400" cy="721800"/>
          </a:xfrm>
          <a:prstGeom prst="straightConnector1">
            <a:avLst/>
          </a:prstGeom>
          <a:noFill/>
          <a:ln w="9525" cap="flat" cmpd="sng">
            <a:solidFill>
              <a:srgbClr val="4CBDF9"/>
            </a:solidFill>
            <a:prstDash val="solid"/>
            <a:miter lim="800000"/>
            <a:headEnd type="none" w="sm" len="sm"/>
            <a:tailEnd type="triangle" w="med" len="med"/>
          </a:ln>
        </p:spPr>
      </p:cxnSp>
      <p:sp>
        <p:nvSpPr>
          <p:cNvPr id="357" name="Google Shape;357;p31"/>
          <p:cNvSpPr/>
          <p:nvPr/>
        </p:nvSpPr>
        <p:spPr>
          <a:xfrm>
            <a:off x="3399828"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8" name="Google Shape;358;p31"/>
          <p:cNvSpPr/>
          <p:nvPr/>
        </p:nvSpPr>
        <p:spPr>
          <a:xfrm>
            <a:off x="3112114"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359" name="Google Shape;359;p31"/>
          <p:cNvCxnSpPr/>
          <p:nvPr/>
        </p:nvCxnSpPr>
        <p:spPr>
          <a:xfrm flipH="1">
            <a:off x="3869159" y="4306352"/>
            <a:ext cx="71700" cy="645900"/>
          </a:xfrm>
          <a:prstGeom prst="straightConnector1">
            <a:avLst/>
          </a:prstGeom>
          <a:noFill/>
          <a:ln w="9525" cap="flat" cmpd="sng">
            <a:solidFill>
              <a:srgbClr val="4CBDF9"/>
            </a:solidFill>
            <a:prstDash val="solid"/>
            <a:miter lim="800000"/>
            <a:headEnd type="none" w="sm" len="sm"/>
            <a:tailEnd type="triangle" w="med" len="med"/>
          </a:ln>
        </p:spPr>
      </p:cxnSp>
      <p:sp>
        <p:nvSpPr>
          <p:cNvPr id="360" name="Google Shape;360;p31"/>
          <p:cNvSpPr/>
          <p:nvPr/>
        </p:nvSpPr>
        <p:spPr>
          <a:xfrm>
            <a:off x="3687544"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1" name="Google Shape;361;p31"/>
          <p:cNvSpPr txBox="1"/>
          <p:nvPr/>
        </p:nvSpPr>
        <p:spPr>
          <a:xfrm>
            <a:off x="1401474" y="5835141"/>
            <a:ext cx="41475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Ej. Muerte del Asegurado ocurre en Diciembre</a:t>
            </a:r>
            <a:r>
              <a:rPr lang="en-US"/>
              <a:t> Cobertura de </a:t>
            </a:r>
            <a:r>
              <a:rPr lang="en-US" sz="1800" b="1">
                <a:solidFill>
                  <a:srgbClr val="424242"/>
                </a:solidFill>
                <a:latin typeface="Calibri"/>
                <a:ea typeface="Calibri"/>
                <a:cs typeface="Calibri"/>
                <a:sym typeface="Calibri"/>
              </a:rPr>
              <a:t>pago </a:t>
            </a:r>
            <a:r>
              <a:rPr lang="en-US" sz="1800" b="1" u="sng">
                <a:solidFill>
                  <a:srgbClr val="424242"/>
                </a:solidFill>
                <a:latin typeface="Calibri"/>
                <a:ea typeface="Calibri"/>
                <a:cs typeface="Calibri"/>
                <a:sym typeface="Calibri"/>
              </a:rPr>
              <a:t>$1,500</a:t>
            </a:r>
            <a:endParaRPr/>
          </a:p>
        </p:txBody>
      </p:sp>
      <p:sp>
        <p:nvSpPr>
          <p:cNvPr id="362" name="Google Shape;362;p31"/>
          <p:cNvSpPr txBox="1"/>
          <p:nvPr/>
        </p:nvSpPr>
        <p:spPr>
          <a:xfrm>
            <a:off x="3522061" y="3446900"/>
            <a:ext cx="11181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Pago cubierto Abril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p:nvPr/>
        </p:nvSpPr>
        <p:spPr>
          <a:xfrm>
            <a:off x="576195" y="213557"/>
            <a:ext cx="10882183" cy="96949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a:latin typeface="Arial Black"/>
                <a:ea typeface="Arial Black"/>
                <a:cs typeface="Arial Black"/>
                <a:sym typeface="Arial Black"/>
              </a:rPr>
              <a:t>La Manera Vieja </a:t>
            </a:r>
            <a:r>
              <a:rPr lang="en-US" sz="4000" b="1">
                <a:solidFill>
                  <a:srgbClr val="000000"/>
                </a:solidFill>
                <a:latin typeface="Arial Black"/>
                <a:ea typeface="Arial Black"/>
                <a:cs typeface="Arial Black"/>
                <a:sym typeface="Arial Black"/>
              </a:rPr>
              <a:t>vs. La Manera </a:t>
            </a:r>
            <a:r>
              <a:rPr lang="en-US" sz="4000" b="1">
                <a:latin typeface="Arial Black"/>
                <a:ea typeface="Arial Black"/>
                <a:cs typeface="Arial Black"/>
                <a:sym typeface="Arial Black"/>
              </a:rPr>
              <a:t>Nueva</a:t>
            </a:r>
            <a:endParaRPr sz="600"/>
          </a:p>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3" name="Google Shape;93;p14"/>
          <p:cNvSpPr/>
          <p:nvPr/>
        </p:nvSpPr>
        <p:spPr>
          <a:xfrm>
            <a:off x="576200" y="1323025"/>
            <a:ext cx="9164700" cy="334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4CBEFA"/>
                </a:solidFill>
              </a:rPr>
              <a:t>Versión Vieja</a:t>
            </a:r>
            <a:endParaRPr sz="3200">
              <a:solidFill>
                <a:srgbClr val="4CBEFA"/>
              </a:solidFill>
            </a:endParaRPr>
          </a:p>
          <a:p>
            <a:pPr marL="0" marR="0" lvl="0" indent="0" algn="l" rtl="0">
              <a:spcBef>
                <a:spcPts val="0"/>
              </a:spcBef>
              <a:spcAft>
                <a:spcPts val="0"/>
              </a:spcAft>
              <a:buNone/>
            </a:pPr>
            <a:r>
              <a:rPr lang="en-US" sz="2000"/>
              <a:t>El Banco ofrece cobertura después del cierre de su casa</a:t>
            </a:r>
            <a:endParaRPr sz="2000"/>
          </a:p>
          <a:p>
            <a:pPr marL="0" marR="0" lvl="0" indent="0" algn="l" rtl="0">
              <a:spcBef>
                <a:spcPts val="0"/>
              </a:spcBef>
              <a:spcAft>
                <a:spcPts val="0"/>
              </a:spcAft>
              <a:buNone/>
            </a:pPr>
            <a:r>
              <a:rPr lang="en-US" sz="2000" b="1">
                <a:solidFill>
                  <a:srgbClr val="277745"/>
                </a:solidFill>
                <a:latin typeface="Arial"/>
                <a:ea typeface="Arial"/>
                <a:cs typeface="Arial"/>
                <a:sym typeface="Arial"/>
              </a:rPr>
              <a:t>Positiv</a:t>
            </a:r>
            <a:r>
              <a:rPr lang="en-US" sz="2000" b="1">
                <a:solidFill>
                  <a:srgbClr val="277745"/>
                </a:solidFill>
              </a:rPr>
              <a:t>os</a:t>
            </a:r>
            <a:r>
              <a:rPr lang="en-US" sz="2000">
                <a:solidFill>
                  <a:srgbClr val="277745"/>
                </a:solidFill>
                <a:latin typeface="Arial"/>
                <a:ea typeface="Arial"/>
                <a:cs typeface="Arial"/>
                <a:sym typeface="Arial"/>
              </a:rPr>
              <a:t> </a:t>
            </a:r>
            <a:endParaRPr/>
          </a:p>
          <a:p>
            <a:pPr marL="342900" marR="0" lvl="0" indent="-342900" algn="l" rtl="0">
              <a:spcBef>
                <a:spcPts val="0"/>
              </a:spcBef>
              <a:spcAft>
                <a:spcPts val="0"/>
              </a:spcAft>
              <a:buClr>
                <a:srgbClr val="000000"/>
              </a:buClr>
              <a:buSzPts val="2000"/>
              <a:buFont typeface="Arial"/>
              <a:buChar char="•"/>
            </a:pPr>
            <a:r>
              <a:rPr lang="en-US" sz="2000"/>
              <a:t>Era muy barato</a:t>
            </a:r>
            <a:endParaRPr/>
          </a:p>
          <a:p>
            <a:pPr marL="342900" marR="0" lvl="0" indent="-342900" algn="l" rtl="0">
              <a:spcBef>
                <a:spcPts val="0"/>
              </a:spcBef>
              <a:spcAft>
                <a:spcPts val="0"/>
              </a:spcAft>
              <a:buClr>
                <a:srgbClr val="000000"/>
              </a:buClr>
              <a:buSzPts val="2000"/>
              <a:buFont typeface="Arial"/>
              <a:buChar char="•"/>
            </a:pPr>
            <a:r>
              <a:rPr lang="en-US" sz="2000">
                <a:solidFill>
                  <a:srgbClr val="000000"/>
                </a:solidFill>
                <a:latin typeface="Arial"/>
                <a:ea typeface="Arial"/>
                <a:cs typeface="Arial"/>
                <a:sym typeface="Arial"/>
              </a:rPr>
              <a:t>No </a:t>
            </a:r>
            <a:r>
              <a:rPr lang="en-US" sz="2000"/>
              <a:t>cualificaciones médicas</a:t>
            </a:r>
            <a:endParaRPr/>
          </a:p>
          <a:p>
            <a:pPr marL="0" marR="0" lvl="0" indent="0" algn="l" rtl="0">
              <a:spcBef>
                <a:spcPts val="0"/>
              </a:spcBef>
              <a:spcAft>
                <a:spcPts val="0"/>
              </a:spcAft>
              <a:buNone/>
            </a:pPr>
            <a:r>
              <a:rPr lang="en-US" sz="2000" b="1">
                <a:solidFill>
                  <a:srgbClr val="FF0000"/>
                </a:solidFill>
                <a:latin typeface="Arial"/>
                <a:ea typeface="Arial"/>
                <a:cs typeface="Arial"/>
                <a:sym typeface="Arial"/>
              </a:rPr>
              <a:t>Negativ</a:t>
            </a:r>
            <a:r>
              <a:rPr lang="en-US" sz="2000" b="1">
                <a:solidFill>
                  <a:srgbClr val="FF0000"/>
                </a:solidFill>
              </a:rPr>
              <a:t>os</a:t>
            </a:r>
            <a:r>
              <a:rPr lang="en-US" sz="2000" b="1">
                <a:solidFill>
                  <a:srgbClr val="FF0000"/>
                </a:solidFill>
                <a:latin typeface="Arial"/>
                <a:ea typeface="Arial"/>
                <a:cs typeface="Arial"/>
                <a:sym typeface="Arial"/>
              </a:rPr>
              <a:t> </a:t>
            </a:r>
            <a:endParaRPr/>
          </a:p>
          <a:p>
            <a:pPr marL="0" marR="0" lvl="0" indent="0" algn="l" rtl="0">
              <a:spcBef>
                <a:spcPts val="0"/>
              </a:spcBef>
              <a:spcAft>
                <a:spcPts val="0"/>
              </a:spcAft>
              <a:buNone/>
            </a:pPr>
            <a:r>
              <a:rPr lang="en-US" sz="2000">
                <a:solidFill>
                  <a:srgbClr val="000000"/>
                </a:solidFill>
                <a:latin typeface="Arial"/>
                <a:ea typeface="Arial"/>
                <a:cs typeface="Arial"/>
                <a:sym typeface="Arial"/>
              </a:rPr>
              <a:t>      No</a:t>
            </a:r>
            <a:r>
              <a:rPr lang="en-US" sz="2000"/>
              <a:t> era</a:t>
            </a:r>
            <a:r>
              <a:rPr lang="en-US" sz="2000">
                <a:solidFill>
                  <a:srgbClr val="000000"/>
                </a:solidFill>
                <a:latin typeface="Arial"/>
                <a:ea typeface="Arial"/>
                <a:cs typeface="Arial"/>
                <a:sym typeface="Arial"/>
              </a:rPr>
              <a:t> portable</a:t>
            </a:r>
            <a:r>
              <a:rPr lang="en-US" sz="2000"/>
              <a:t>:</a:t>
            </a:r>
            <a:endParaRPr sz="2000">
              <a:solidFill>
                <a:srgbClr val="000000"/>
              </a:solidFill>
              <a:latin typeface="Arial"/>
              <a:ea typeface="Arial"/>
              <a:cs typeface="Arial"/>
              <a:sym typeface="Arial"/>
            </a:endParaRPr>
          </a:p>
          <a:p>
            <a:pPr marL="342900" marR="0" lvl="0" indent="-342900" algn="l" rtl="0">
              <a:spcBef>
                <a:spcPts val="0"/>
              </a:spcBef>
              <a:spcAft>
                <a:spcPts val="0"/>
              </a:spcAft>
              <a:buClr>
                <a:srgbClr val="000000"/>
              </a:buClr>
              <a:buSzPts val="2000"/>
              <a:buFont typeface="Arial"/>
              <a:buChar char="•"/>
            </a:pPr>
            <a:r>
              <a:rPr lang="en-US" sz="2000">
                <a:solidFill>
                  <a:srgbClr val="000000"/>
                </a:solidFill>
                <a:latin typeface="Arial"/>
                <a:ea typeface="Arial"/>
                <a:cs typeface="Arial"/>
                <a:sym typeface="Arial"/>
              </a:rPr>
              <a:t> </a:t>
            </a:r>
            <a:r>
              <a:rPr lang="en-US" sz="2000"/>
              <a:t>Si refinanciamos, perdemos la cobertura</a:t>
            </a:r>
            <a:endParaRPr/>
          </a:p>
          <a:p>
            <a:pPr marL="342900" marR="0" lvl="0" indent="-342900" algn="l" rtl="0">
              <a:spcBef>
                <a:spcPts val="0"/>
              </a:spcBef>
              <a:spcAft>
                <a:spcPts val="0"/>
              </a:spcAft>
              <a:buClr>
                <a:srgbClr val="000000"/>
              </a:buClr>
              <a:buSzPts val="2000"/>
              <a:buFont typeface="Arial"/>
              <a:buChar char="•"/>
            </a:pPr>
            <a:r>
              <a:rPr lang="en-US" sz="2000"/>
              <a:t>Si nos mudamos, Perdemos la cobertura</a:t>
            </a:r>
            <a:endParaRPr sz="2000">
              <a:solidFill>
                <a:srgbClr val="000000"/>
              </a:solidFill>
              <a:latin typeface="Arial"/>
              <a:ea typeface="Arial"/>
              <a:cs typeface="Arial"/>
              <a:sym typeface="Arial"/>
            </a:endParaRPr>
          </a:p>
          <a:p>
            <a:pPr marL="342900" marR="0" lvl="0" indent="-342900" algn="l" rtl="0">
              <a:spcBef>
                <a:spcPts val="0"/>
              </a:spcBef>
              <a:spcAft>
                <a:spcPts val="0"/>
              </a:spcAft>
              <a:buSzPts val="2000"/>
              <a:buChar char="•"/>
            </a:pPr>
            <a:r>
              <a:rPr lang="en-US" sz="2000"/>
              <a:t>El Banco era dueño de la póliza y beneficiario</a:t>
            </a:r>
            <a:endParaRPr sz="2000"/>
          </a:p>
        </p:txBody>
      </p:sp>
      <p:sp>
        <p:nvSpPr>
          <p:cNvPr id="94" name="Google Shape;94;p14"/>
          <p:cNvSpPr/>
          <p:nvPr/>
        </p:nvSpPr>
        <p:spPr>
          <a:xfrm>
            <a:off x="733622" y="1055043"/>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14"/>
          <p:cNvSpPr/>
          <p:nvPr/>
        </p:nvSpPr>
        <p:spPr>
          <a:xfrm>
            <a:off x="584550" y="4497650"/>
            <a:ext cx="11022900" cy="2309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4CBEFA"/>
                </a:solidFill>
              </a:rPr>
              <a:t>Version Nueva</a:t>
            </a:r>
            <a:endParaRPr/>
          </a:p>
          <a:p>
            <a:pPr marL="342900" marR="0" lvl="0" indent="-342900" algn="l" rtl="0">
              <a:spcBef>
                <a:spcPts val="1200"/>
              </a:spcBef>
              <a:spcAft>
                <a:spcPts val="0"/>
              </a:spcAft>
              <a:buClr>
                <a:srgbClr val="277745"/>
              </a:buClr>
              <a:buSzPts val="2000"/>
              <a:buFont typeface="Arial"/>
              <a:buChar char="•"/>
            </a:pPr>
            <a:r>
              <a:rPr lang="en-US" sz="2000" b="1">
                <a:solidFill>
                  <a:srgbClr val="277745"/>
                </a:solidFill>
              </a:rPr>
              <a:t>Tu eres dueño de la póliza</a:t>
            </a:r>
            <a:r>
              <a:rPr lang="en-US" sz="2000"/>
              <a:t>, pues tu decides el beneficiario que recibirá el dinero</a:t>
            </a:r>
            <a:endParaRPr/>
          </a:p>
          <a:p>
            <a:pPr marL="342900" marR="0" lvl="0" indent="-342900" algn="l" rtl="0">
              <a:spcBef>
                <a:spcPts val="1200"/>
              </a:spcBef>
              <a:spcAft>
                <a:spcPts val="0"/>
              </a:spcAft>
              <a:buClr>
                <a:srgbClr val="277745"/>
              </a:buClr>
              <a:buSzPts val="2000"/>
              <a:buFont typeface="Arial"/>
              <a:buChar char="•"/>
            </a:pPr>
            <a:r>
              <a:rPr lang="en-US" sz="2000" b="1">
                <a:solidFill>
                  <a:srgbClr val="277745"/>
                </a:solidFill>
                <a:latin typeface="Arial"/>
                <a:ea typeface="Arial"/>
                <a:cs typeface="Arial"/>
                <a:sym typeface="Arial"/>
              </a:rPr>
              <a:t>Totalmente portable,</a:t>
            </a:r>
            <a:r>
              <a:rPr lang="en-US" sz="2000">
                <a:solidFill>
                  <a:srgbClr val="000000"/>
                </a:solidFill>
                <a:latin typeface="Arial"/>
                <a:ea typeface="Arial"/>
                <a:cs typeface="Arial"/>
                <a:sym typeface="Arial"/>
              </a:rPr>
              <a:t> </a:t>
            </a:r>
            <a:r>
              <a:rPr lang="en-US" sz="2000"/>
              <a:t>Si refinanciaran o se mudan, la póliza viaja contigo</a:t>
            </a:r>
            <a:r>
              <a:rPr lang="en-US" sz="2000">
                <a:solidFill>
                  <a:srgbClr val="000000"/>
                </a:solidFill>
                <a:latin typeface="Arial"/>
                <a:ea typeface="Arial"/>
                <a:cs typeface="Arial"/>
                <a:sym typeface="Arial"/>
              </a:rPr>
              <a:t>  </a:t>
            </a:r>
            <a:endParaRPr/>
          </a:p>
          <a:p>
            <a:pPr marL="342900" marR="0" lvl="0" indent="-342900" algn="l" rtl="0">
              <a:spcBef>
                <a:spcPts val="1200"/>
              </a:spcBef>
              <a:spcAft>
                <a:spcPts val="0"/>
              </a:spcAft>
              <a:buClr>
                <a:srgbClr val="277745"/>
              </a:buClr>
              <a:buSzPts val="2000"/>
              <a:buFont typeface="Arial"/>
              <a:buChar char="•"/>
            </a:pPr>
            <a:r>
              <a:rPr lang="en-US" sz="2000" b="1">
                <a:solidFill>
                  <a:srgbClr val="277745"/>
                </a:solidFill>
              </a:rPr>
              <a:t>Provee Funciones opcionales</a:t>
            </a:r>
            <a:r>
              <a:rPr lang="en-US" sz="2000">
                <a:solidFill>
                  <a:srgbClr val="277745"/>
                </a:solidFill>
                <a:latin typeface="Arial"/>
                <a:ea typeface="Arial"/>
                <a:cs typeface="Arial"/>
                <a:sym typeface="Arial"/>
              </a:rPr>
              <a:t>, </a:t>
            </a:r>
            <a:r>
              <a:rPr lang="en-US" sz="2000">
                <a:solidFill>
                  <a:srgbClr val="000000"/>
                </a:solidFill>
                <a:latin typeface="Arial"/>
                <a:ea typeface="Arial"/>
                <a:cs typeface="Arial"/>
                <a:sym typeface="Arial"/>
              </a:rPr>
              <a:t>(bas</a:t>
            </a:r>
            <a:r>
              <a:rPr lang="en-US" sz="2000"/>
              <a:t>ado en elegibilidad</a:t>
            </a:r>
            <a:r>
              <a:rPr lang="en-US" sz="2000">
                <a:solidFill>
                  <a:srgbClr val="000000"/>
                </a:solidFill>
                <a:latin typeface="Arial"/>
                <a:ea typeface="Arial"/>
                <a:cs typeface="Arial"/>
                <a:sym typeface="Arial"/>
              </a:rPr>
              <a:t>) dis</a:t>
            </a:r>
            <a:r>
              <a:rPr lang="en-US" sz="2000"/>
              <a:t>capacidad</a:t>
            </a:r>
            <a:r>
              <a:rPr lang="en-US" sz="2000">
                <a:solidFill>
                  <a:srgbClr val="000000"/>
                </a:solidFill>
                <a:latin typeface="Arial"/>
                <a:ea typeface="Arial"/>
                <a:cs typeface="Arial"/>
                <a:sym typeface="Arial"/>
              </a:rPr>
              <a:t>, </a:t>
            </a:r>
            <a:r>
              <a:rPr lang="en-US" sz="2000"/>
              <a:t>enfermedades criticas</a:t>
            </a:r>
            <a:r>
              <a:rPr lang="en-US" sz="2000">
                <a:solidFill>
                  <a:srgbClr val="000000"/>
                </a:solidFill>
                <a:latin typeface="Arial"/>
                <a:ea typeface="Arial"/>
                <a:cs typeface="Arial"/>
                <a:sym typeface="Arial"/>
              </a:rPr>
              <a:t>, </a:t>
            </a:r>
            <a:r>
              <a:rPr lang="en-US" sz="2000"/>
              <a:t>Devolución de primas</a:t>
            </a:r>
            <a:endParaRPr sz="3200">
              <a:solidFill>
                <a:srgbClr val="4CBEFA"/>
              </a:solidFill>
              <a:latin typeface="Arial"/>
              <a:ea typeface="Arial"/>
              <a:cs typeface="Arial"/>
              <a:sym typeface="Arial"/>
            </a:endParaRPr>
          </a:p>
          <a:p>
            <a:pPr marL="0" marR="0" lvl="0" indent="0" algn="l" rtl="0">
              <a:spcBef>
                <a:spcPts val="1200"/>
              </a:spcBef>
              <a:spcAft>
                <a:spcPts val="0"/>
              </a:spcAft>
              <a:buNone/>
            </a:pPr>
            <a:endParaRPr sz="3200">
              <a:solidFill>
                <a:srgbClr val="4CBEFA"/>
              </a:solidFill>
              <a:latin typeface="Arial"/>
              <a:ea typeface="Arial"/>
              <a:cs typeface="Arial"/>
              <a:sym typeface="Arial"/>
            </a:endParaRPr>
          </a:p>
          <a:p>
            <a:pPr marL="0" marR="0" lvl="0" indent="0" algn="l" rtl="0">
              <a:spcBef>
                <a:spcPts val="120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2"/>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368" name="Google Shape;368;p32"/>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9" name="Google Shape;369;p32"/>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0" name="Google Shape;370;p32"/>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371" name="Google Shape;371;p32"/>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372" name="Google Shape;372;p32"/>
          <p:cNvCxnSpPr/>
          <p:nvPr/>
        </p:nvCxnSpPr>
        <p:spPr>
          <a:xfrm>
            <a:off x="836796" y="4377128"/>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373" name="Google Shape;373;p32"/>
          <p:cNvSpPr txBox="1"/>
          <p:nvPr/>
        </p:nvSpPr>
        <p:spPr>
          <a:xfrm>
            <a:off x="4456735" y="3965069"/>
            <a:ext cx="55722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424242"/>
                </a:solidFill>
                <a:latin typeface="Calibri"/>
                <a:ea typeface="Calibri"/>
                <a:cs typeface="Calibri"/>
                <a:sym typeface="Calibri"/>
              </a:rPr>
              <a:t>How Coverage Works/12 Month Plan</a:t>
            </a:r>
            <a:endParaRPr/>
          </a:p>
        </p:txBody>
      </p:sp>
      <p:pic>
        <p:nvPicPr>
          <p:cNvPr id="374" name="Google Shape;374;p32"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375" name="Google Shape;375;p32"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pic>
        <p:nvPicPr>
          <p:cNvPr id="376" name="Google Shape;376;p32" descr="A close up of a logo&#10;&#10;Description automatically generated"/>
          <p:cNvPicPr preferRelativeResize="0"/>
          <p:nvPr/>
        </p:nvPicPr>
        <p:blipFill rotWithShape="1">
          <a:blip r:embed="rId5">
            <a:alphaModFix/>
          </a:blip>
          <a:srcRect/>
          <a:stretch/>
        </p:blipFill>
        <p:spPr>
          <a:xfrm>
            <a:off x="-1" y="-14990"/>
            <a:ext cx="12192000" cy="6858000"/>
          </a:xfrm>
          <a:prstGeom prst="rect">
            <a:avLst/>
          </a:prstGeom>
          <a:solidFill>
            <a:srgbClr val="00B050">
              <a:alpha val="89800"/>
            </a:srgbClr>
          </a:solidFill>
          <a:ln w="47625" cap="flat" cmpd="sng">
            <a:solidFill>
              <a:srgbClr val="3789B5">
                <a:alpha val="93730"/>
              </a:srgbClr>
            </a:solidFill>
            <a:prstDash val="solid"/>
            <a:round/>
            <a:headEnd type="none" w="sm" len="sm"/>
            <a:tailEnd type="none" w="sm" len="sm"/>
          </a:ln>
        </p:spPr>
      </p:pic>
      <p:cxnSp>
        <p:nvCxnSpPr>
          <p:cNvPr id="377" name="Google Shape;377;p32"/>
          <p:cNvCxnSpPr/>
          <p:nvPr/>
        </p:nvCxnSpPr>
        <p:spPr>
          <a:xfrm>
            <a:off x="2824399" y="4736892"/>
            <a:ext cx="0" cy="899400"/>
          </a:xfrm>
          <a:prstGeom prst="straightConnector1">
            <a:avLst/>
          </a:prstGeom>
          <a:noFill/>
          <a:ln w="50800" cap="flat" cmpd="sng">
            <a:solidFill>
              <a:srgbClr val="FF0000"/>
            </a:solidFill>
            <a:prstDash val="dash"/>
            <a:round/>
            <a:headEnd type="none" w="sm" len="sm"/>
            <a:tailEnd type="none" w="sm" len="sm"/>
          </a:ln>
        </p:spPr>
      </p:cxnSp>
      <p:cxnSp>
        <p:nvCxnSpPr>
          <p:cNvPr id="378" name="Google Shape;378;p32"/>
          <p:cNvCxnSpPr/>
          <p:nvPr/>
        </p:nvCxnSpPr>
        <p:spPr>
          <a:xfrm rot="10800000" flipH="1">
            <a:off x="2318353" y="5497666"/>
            <a:ext cx="379800" cy="375900"/>
          </a:xfrm>
          <a:prstGeom prst="straightConnector1">
            <a:avLst/>
          </a:prstGeom>
          <a:noFill/>
          <a:ln w="9525" cap="flat" cmpd="sng">
            <a:solidFill>
              <a:srgbClr val="424242"/>
            </a:solidFill>
            <a:prstDash val="solid"/>
            <a:miter lim="800000"/>
            <a:headEnd type="none" w="sm" len="sm"/>
            <a:tailEnd type="triangle" w="med" len="med"/>
          </a:ln>
        </p:spPr>
      </p:cxnSp>
      <p:cxnSp>
        <p:nvCxnSpPr>
          <p:cNvPr id="379" name="Google Shape;379;p32"/>
          <p:cNvCxnSpPr/>
          <p:nvPr/>
        </p:nvCxnSpPr>
        <p:spPr>
          <a:xfrm flipH="1">
            <a:off x="3112151" y="4377128"/>
            <a:ext cx="620400" cy="601800"/>
          </a:xfrm>
          <a:prstGeom prst="straightConnector1">
            <a:avLst/>
          </a:prstGeom>
          <a:noFill/>
          <a:ln w="9525" cap="flat" cmpd="sng">
            <a:solidFill>
              <a:srgbClr val="4CBDF9"/>
            </a:solidFill>
            <a:prstDash val="solid"/>
            <a:miter lim="800000"/>
            <a:headEnd type="none" w="sm" len="sm"/>
            <a:tailEnd type="triangle" w="med" len="med"/>
          </a:ln>
        </p:spPr>
      </p:cxnSp>
      <p:sp>
        <p:nvSpPr>
          <p:cNvPr id="380" name="Google Shape;380;p32"/>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381" name="Google Shape;381;p32"/>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pic>
        <p:nvPicPr>
          <p:cNvPr id="382" name="Google Shape;382;p32"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383" name="Google Shape;383;p32"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cxnSp>
        <p:nvCxnSpPr>
          <p:cNvPr id="384" name="Google Shape;384;p32"/>
          <p:cNvCxnSpPr/>
          <p:nvPr/>
        </p:nvCxnSpPr>
        <p:spPr>
          <a:xfrm>
            <a:off x="836846" y="52039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385" name="Google Shape;385;p32"/>
          <p:cNvCxnSpPr/>
          <p:nvPr/>
        </p:nvCxnSpPr>
        <p:spPr>
          <a:xfrm>
            <a:off x="836796" y="4427153"/>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386" name="Google Shape;386;p32"/>
          <p:cNvSpPr/>
          <p:nvPr/>
        </p:nvSpPr>
        <p:spPr>
          <a:xfrm>
            <a:off x="2824398"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387" name="Google Shape;387;p32"/>
          <p:cNvCxnSpPr/>
          <p:nvPr/>
        </p:nvCxnSpPr>
        <p:spPr>
          <a:xfrm flipH="1">
            <a:off x="3581458" y="4306352"/>
            <a:ext cx="359400" cy="721800"/>
          </a:xfrm>
          <a:prstGeom prst="straightConnector1">
            <a:avLst/>
          </a:prstGeom>
          <a:noFill/>
          <a:ln w="9525" cap="flat" cmpd="sng">
            <a:solidFill>
              <a:srgbClr val="4CBDF9"/>
            </a:solidFill>
            <a:prstDash val="solid"/>
            <a:miter lim="800000"/>
            <a:headEnd type="none" w="sm" len="sm"/>
            <a:tailEnd type="triangle" w="med" len="med"/>
          </a:ln>
        </p:spPr>
      </p:cxnSp>
      <p:sp>
        <p:nvSpPr>
          <p:cNvPr id="388" name="Google Shape;388;p32"/>
          <p:cNvSpPr/>
          <p:nvPr/>
        </p:nvSpPr>
        <p:spPr>
          <a:xfrm>
            <a:off x="3399828"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9" name="Google Shape;389;p32"/>
          <p:cNvSpPr/>
          <p:nvPr/>
        </p:nvSpPr>
        <p:spPr>
          <a:xfrm>
            <a:off x="3112114"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390" name="Google Shape;390;p32"/>
          <p:cNvCxnSpPr/>
          <p:nvPr/>
        </p:nvCxnSpPr>
        <p:spPr>
          <a:xfrm flipH="1">
            <a:off x="3869159" y="4306352"/>
            <a:ext cx="71700" cy="645900"/>
          </a:xfrm>
          <a:prstGeom prst="straightConnector1">
            <a:avLst/>
          </a:prstGeom>
          <a:noFill/>
          <a:ln w="9525" cap="flat" cmpd="sng">
            <a:solidFill>
              <a:srgbClr val="4CBDF9"/>
            </a:solidFill>
            <a:prstDash val="solid"/>
            <a:miter lim="800000"/>
            <a:headEnd type="none" w="sm" len="sm"/>
            <a:tailEnd type="triangle" w="med" len="med"/>
          </a:ln>
        </p:spPr>
      </p:cxnSp>
      <p:sp>
        <p:nvSpPr>
          <p:cNvPr id="391" name="Google Shape;391;p32"/>
          <p:cNvSpPr/>
          <p:nvPr/>
        </p:nvSpPr>
        <p:spPr>
          <a:xfrm>
            <a:off x="3687544"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392" name="Google Shape;392;p32"/>
          <p:cNvCxnSpPr/>
          <p:nvPr/>
        </p:nvCxnSpPr>
        <p:spPr>
          <a:xfrm>
            <a:off x="4081092" y="4448077"/>
            <a:ext cx="0" cy="549300"/>
          </a:xfrm>
          <a:prstGeom prst="straightConnector1">
            <a:avLst/>
          </a:prstGeom>
          <a:noFill/>
          <a:ln w="9525" cap="flat" cmpd="sng">
            <a:solidFill>
              <a:srgbClr val="4CBDF9"/>
            </a:solidFill>
            <a:prstDash val="solid"/>
            <a:miter lim="800000"/>
            <a:headEnd type="none" w="sm" len="sm"/>
            <a:tailEnd type="triangle" w="med" len="med"/>
          </a:ln>
        </p:spPr>
      </p:cxnSp>
      <p:sp>
        <p:nvSpPr>
          <p:cNvPr id="393" name="Google Shape;393;p32"/>
          <p:cNvSpPr/>
          <p:nvPr/>
        </p:nvSpPr>
        <p:spPr>
          <a:xfrm>
            <a:off x="3950497"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94" name="Google Shape;394;p32"/>
          <p:cNvSpPr txBox="1"/>
          <p:nvPr/>
        </p:nvSpPr>
        <p:spPr>
          <a:xfrm>
            <a:off x="1401474" y="5835141"/>
            <a:ext cx="41475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Ej. Muerte del Asegurado ocurre en Diciembre</a:t>
            </a:r>
            <a:r>
              <a:rPr lang="en-US"/>
              <a:t> Cobertura de </a:t>
            </a:r>
            <a:r>
              <a:rPr lang="en-US" sz="1800" b="1">
                <a:solidFill>
                  <a:srgbClr val="424242"/>
                </a:solidFill>
                <a:latin typeface="Calibri"/>
                <a:ea typeface="Calibri"/>
                <a:cs typeface="Calibri"/>
                <a:sym typeface="Calibri"/>
              </a:rPr>
              <a:t>pago </a:t>
            </a:r>
            <a:r>
              <a:rPr lang="en-US" sz="1800" b="1" u="sng">
                <a:solidFill>
                  <a:srgbClr val="424242"/>
                </a:solidFill>
                <a:latin typeface="Calibri"/>
                <a:ea typeface="Calibri"/>
                <a:cs typeface="Calibri"/>
                <a:sym typeface="Calibri"/>
              </a:rPr>
              <a:t>$1,500</a:t>
            </a:r>
            <a:endParaRPr/>
          </a:p>
        </p:txBody>
      </p:sp>
      <p:sp>
        <p:nvSpPr>
          <p:cNvPr id="395" name="Google Shape;395;p32"/>
          <p:cNvSpPr txBox="1"/>
          <p:nvPr/>
        </p:nvSpPr>
        <p:spPr>
          <a:xfrm>
            <a:off x="3522061" y="3446900"/>
            <a:ext cx="11181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Pago cubierto Mayo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3"/>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401" name="Google Shape;401;p33"/>
          <p:cNvSpPr/>
          <p:nvPr/>
        </p:nvSpPr>
        <p:spPr>
          <a:xfrm>
            <a:off x="1078025" y="1008790"/>
            <a:ext cx="934500" cy="12810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2" name="Google Shape;402;p33"/>
          <p:cNvSpPr txBox="1"/>
          <p:nvPr/>
        </p:nvSpPr>
        <p:spPr>
          <a:xfrm>
            <a:off x="4362138" y="2548328"/>
            <a:ext cx="1848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3" name="Google Shape;403;p33"/>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cxnSp>
        <p:nvCxnSpPr>
          <p:cNvPr id="404" name="Google Shape;404;p33"/>
          <p:cNvCxnSpPr/>
          <p:nvPr/>
        </p:nvCxnSpPr>
        <p:spPr>
          <a:xfrm>
            <a:off x="836796" y="52015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405" name="Google Shape;405;p33"/>
          <p:cNvCxnSpPr/>
          <p:nvPr/>
        </p:nvCxnSpPr>
        <p:spPr>
          <a:xfrm>
            <a:off x="836796" y="4377128"/>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406" name="Google Shape;406;p33"/>
          <p:cNvSpPr txBox="1"/>
          <p:nvPr/>
        </p:nvSpPr>
        <p:spPr>
          <a:xfrm>
            <a:off x="4456735" y="3965069"/>
            <a:ext cx="55722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424242"/>
                </a:solidFill>
                <a:latin typeface="Calibri"/>
                <a:ea typeface="Calibri"/>
                <a:cs typeface="Calibri"/>
                <a:sym typeface="Calibri"/>
              </a:rPr>
              <a:t>How Coverage Works/12 Month Plan</a:t>
            </a:r>
            <a:endParaRPr/>
          </a:p>
        </p:txBody>
      </p:sp>
      <p:pic>
        <p:nvPicPr>
          <p:cNvPr id="407" name="Google Shape;407;p33"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408" name="Google Shape;408;p33"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pic>
        <p:nvPicPr>
          <p:cNvPr id="409" name="Google Shape;409;p33" descr="A close up of a logo&#10;&#10;Description automatically generated"/>
          <p:cNvPicPr preferRelativeResize="0"/>
          <p:nvPr/>
        </p:nvPicPr>
        <p:blipFill rotWithShape="1">
          <a:blip r:embed="rId5">
            <a:alphaModFix/>
          </a:blip>
          <a:srcRect/>
          <a:stretch/>
        </p:blipFill>
        <p:spPr>
          <a:xfrm>
            <a:off x="-1" y="-14990"/>
            <a:ext cx="12192000" cy="6858000"/>
          </a:xfrm>
          <a:prstGeom prst="rect">
            <a:avLst/>
          </a:prstGeom>
          <a:solidFill>
            <a:srgbClr val="00B050">
              <a:alpha val="89800"/>
            </a:srgbClr>
          </a:solidFill>
          <a:ln w="47625" cap="flat" cmpd="sng">
            <a:solidFill>
              <a:srgbClr val="3789B5">
                <a:alpha val="93730"/>
              </a:srgbClr>
            </a:solidFill>
            <a:prstDash val="solid"/>
            <a:round/>
            <a:headEnd type="none" w="sm" len="sm"/>
            <a:tailEnd type="none" w="sm" len="sm"/>
          </a:ln>
        </p:spPr>
      </p:pic>
      <p:cxnSp>
        <p:nvCxnSpPr>
          <p:cNvPr id="410" name="Google Shape;410;p33"/>
          <p:cNvCxnSpPr/>
          <p:nvPr/>
        </p:nvCxnSpPr>
        <p:spPr>
          <a:xfrm>
            <a:off x="2824399" y="4736892"/>
            <a:ext cx="0" cy="899400"/>
          </a:xfrm>
          <a:prstGeom prst="straightConnector1">
            <a:avLst/>
          </a:prstGeom>
          <a:noFill/>
          <a:ln w="50800" cap="flat" cmpd="sng">
            <a:solidFill>
              <a:srgbClr val="FF0000"/>
            </a:solidFill>
            <a:prstDash val="dash"/>
            <a:round/>
            <a:headEnd type="none" w="sm" len="sm"/>
            <a:tailEnd type="none" w="sm" len="sm"/>
          </a:ln>
        </p:spPr>
      </p:cxnSp>
      <p:cxnSp>
        <p:nvCxnSpPr>
          <p:cNvPr id="411" name="Google Shape;411;p33"/>
          <p:cNvCxnSpPr/>
          <p:nvPr/>
        </p:nvCxnSpPr>
        <p:spPr>
          <a:xfrm rot="10800000" flipH="1">
            <a:off x="2318353" y="5497666"/>
            <a:ext cx="379800" cy="375900"/>
          </a:xfrm>
          <a:prstGeom prst="straightConnector1">
            <a:avLst/>
          </a:prstGeom>
          <a:noFill/>
          <a:ln w="9525" cap="flat" cmpd="sng">
            <a:solidFill>
              <a:srgbClr val="424242"/>
            </a:solidFill>
            <a:prstDash val="solid"/>
            <a:miter lim="800000"/>
            <a:headEnd type="none" w="sm" len="sm"/>
            <a:tailEnd type="triangle" w="med" len="med"/>
          </a:ln>
        </p:spPr>
      </p:cxnSp>
      <p:cxnSp>
        <p:nvCxnSpPr>
          <p:cNvPr id="412" name="Google Shape;412;p33"/>
          <p:cNvCxnSpPr/>
          <p:nvPr/>
        </p:nvCxnSpPr>
        <p:spPr>
          <a:xfrm flipH="1">
            <a:off x="3112151" y="4377128"/>
            <a:ext cx="620400" cy="601800"/>
          </a:xfrm>
          <a:prstGeom prst="straightConnector1">
            <a:avLst/>
          </a:prstGeom>
          <a:noFill/>
          <a:ln w="9525" cap="flat" cmpd="sng">
            <a:solidFill>
              <a:srgbClr val="4CBDF9"/>
            </a:solidFill>
            <a:prstDash val="solid"/>
            <a:miter lim="800000"/>
            <a:headEnd type="none" w="sm" len="sm"/>
            <a:tailEnd type="triangle" w="med" len="med"/>
          </a:ln>
        </p:spPr>
      </p:cxnSp>
      <p:sp>
        <p:nvSpPr>
          <p:cNvPr id="413" name="Google Shape;413;p33"/>
          <p:cNvSpPr/>
          <p:nvPr/>
        </p:nvSpPr>
        <p:spPr>
          <a:xfrm>
            <a:off x="266700" y="-2"/>
            <a:ext cx="10882200" cy="138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    Conociendo sus Opciones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414" name="Google Shape;414;p33"/>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pic>
        <p:nvPicPr>
          <p:cNvPr id="415" name="Google Shape;415;p33" descr="Suburban scene"/>
          <p:cNvPicPr preferRelativeResize="0"/>
          <p:nvPr/>
        </p:nvPicPr>
        <p:blipFill rotWithShape="1">
          <a:blip r:embed="rId3">
            <a:alphaModFix/>
          </a:blip>
          <a:srcRect/>
          <a:stretch/>
        </p:blipFill>
        <p:spPr>
          <a:xfrm>
            <a:off x="2824399" y="2010656"/>
            <a:ext cx="1418344" cy="1418344"/>
          </a:xfrm>
          <a:prstGeom prst="rect">
            <a:avLst/>
          </a:prstGeom>
          <a:noFill/>
          <a:ln>
            <a:noFill/>
          </a:ln>
        </p:spPr>
      </p:pic>
      <p:pic>
        <p:nvPicPr>
          <p:cNvPr id="416" name="Google Shape;416;p33" descr="Man and woman"/>
          <p:cNvPicPr preferRelativeResize="0"/>
          <p:nvPr/>
        </p:nvPicPr>
        <p:blipFill rotWithShape="1">
          <a:blip r:embed="rId4">
            <a:alphaModFix/>
          </a:blip>
          <a:srcRect/>
          <a:stretch/>
        </p:blipFill>
        <p:spPr>
          <a:xfrm>
            <a:off x="2150193" y="2405185"/>
            <a:ext cx="814467" cy="814467"/>
          </a:xfrm>
          <a:prstGeom prst="rect">
            <a:avLst/>
          </a:prstGeom>
          <a:noFill/>
          <a:ln>
            <a:noFill/>
          </a:ln>
        </p:spPr>
      </p:pic>
      <p:cxnSp>
        <p:nvCxnSpPr>
          <p:cNvPr id="417" name="Google Shape;417;p33"/>
          <p:cNvCxnSpPr/>
          <p:nvPr/>
        </p:nvCxnSpPr>
        <p:spPr>
          <a:xfrm>
            <a:off x="836846" y="5203987"/>
            <a:ext cx="10518300" cy="0"/>
          </a:xfrm>
          <a:prstGeom prst="straightConnector1">
            <a:avLst/>
          </a:prstGeom>
          <a:noFill/>
          <a:ln w="19050" cap="flat" cmpd="sng">
            <a:solidFill>
              <a:srgbClr val="595959"/>
            </a:solidFill>
            <a:prstDash val="solid"/>
            <a:miter lim="800000"/>
            <a:headEnd type="none" w="sm" len="sm"/>
            <a:tailEnd type="none" w="sm" len="sm"/>
          </a:ln>
        </p:spPr>
      </p:cxnSp>
      <p:cxnSp>
        <p:nvCxnSpPr>
          <p:cNvPr id="418" name="Google Shape;418;p33"/>
          <p:cNvCxnSpPr/>
          <p:nvPr/>
        </p:nvCxnSpPr>
        <p:spPr>
          <a:xfrm>
            <a:off x="836796" y="4427153"/>
            <a:ext cx="0" cy="1518900"/>
          </a:xfrm>
          <a:prstGeom prst="straightConnector1">
            <a:avLst/>
          </a:prstGeom>
          <a:noFill/>
          <a:ln w="9525" cap="flat" cmpd="sng">
            <a:solidFill>
              <a:srgbClr val="424242"/>
            </a:solidFill>
            <a:prstDash val="solid"/>
            <a:miter lim="800000"/>
            <a:headEnd type="none" w="sm" len="sm"/>
            <a:tailEnd type="none" w="sm" len="sm"/>
          </a:ln>
        </p:spPr>
      </p:cxnSp>
      <p:sp>
        <p:nvSpPr>
          <p:cNvPr id="419" name="Google Shape;419;p33"/>
          <p:cNvSpPr/>
          <p:nvPr/>
        </p:nvSpPr>
        <p:spPr>
          <a:xfrm>
            <a:off x="2824398"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420" name="Google Shape;420;p33"/>
          <p:cNvCxnSpPr/>
          <p:nvPr/>
        </p:nvCxnSpPr>
        <p:spPr>
          <a:xfrm flipH="1">
            <a:off x="3581458" y="4306352"/>
            <a:ext cx="359400" cy="721800"/>
          </a:xfrm>
          <a:prstGeom prst="straightConnector1">
            <a:avLst/>
          </a:prstGeom>
          <a:noFill/>
          <a:ln w="9525" cap="flat" cmpd="sng">
            <a:solidFill>
              <a:srgbClr val="4CBDF9"/>
            </a:solidFill>
            <a:prstDash val="solid"/>
            <a:miter lim="800000"/>
            <a:headEnd type="none" w="sm" len="sm"/>
            <a:tailEnd type="triangle" w="med" len="med"/>
          </a:ln>
        </p:spPr>
      </p:cxnSp>
      <p:sp>
        <p:nvSpPr>
          <p:cNvPr id="421" name="Google Shape;421;p33"/>
          <p:cNvSpPr/>
          <p:nvPr/>
        </p:nvSpPr>
        <p:spPr>
          <a:xfrm>
            <a:off x="3399828"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2" name="Google Shape;422;p33"/>
          <p:cNvSpPr/>
          <p:nvPr/>
        </p:nvSpPr>
        <p:spPr>
          <a:xfrm>
            <a:off x="3112114" y="498121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423" name="Google Shape;423;p33"/>
          <p:cNvCxnSpPr/>
          <p:nvPr/>
        </p:nvCxnSpPr>
        <p:spPr>
          <a:xfrm flipH="1">
            <a:off x="3869159" y="4306352"/>
            <a:ext cx="71700" cy="645900"/>
          </a:xfrm>
          <a:prstGeom prst="straightConnector1">
            <a:avLst/>
          </a:prstGeom>
          <a:noFill/>
          <a:ln w="9525" cap="flat" cmpd="sng">
            <a:solidFill>
              <a:srgbClr val="4CBDF9"/>
            </a:solidFill>
            <a:prstDash val="solid"/>
            <a:miter lim="800000"/>
            <a:headEnd type="none" w="sm" len="sm"/>
            <a:tailEnd type="triangle" w="med" len="med"/>
          </a:ln>
        </p:spPr>
      </p:cxnSp>
      <p:sp>
        <p:nvSpPr>
          <p:cNvPr id="424" name="Google Shape;424;p33"/>
          <p:cNvSpPr/>
          <p:nvPr/>
        </p:nvSpPr>
        <p:spPr>
          <a:xfrm>
            <a:off x="3687544"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425" name="Google Shape;425;p33"/>
          <p:cNvCxnSpPr/>
          <p:nvPr/>
        </p:nvCxnSpPr>
        <p:spPr>
          <a:xfrm>
            <a:off x="4081092" y="4448077"/>
            <a:ext cx="0" cy="549300"/>
          </a:xfrm>
          <a:prstGeom prst="straightConnector1">
            <a:avLst/>
          </a:prstGeom>
          <a:noFill/>
          <a:ln w="9525" cap="flat" cmpd="sng">
            <a:solidFill>
              <a:srgbClr val="4CBDF9"/>
            </a:solidFill>
            <a:prstDash val="solid"/>
            <a:miter lim="800000"/>
            <a:headEnd type="none" w="sm" len="sm"/>
            <a:tailEnd type="triangle" w="med" len="med"/>
          </a:ln>
        </p:spPr>
      </p:cxnSp>
      <p:sp>
        <p:nvSpPr>
          <p:cNvPr id="426" name="Google Shape;426;p33"/>
          <p:cNvSpPr/>
          <p:nvPr/>
        </p:nvSpPr>
        <p:spPr>
          <a:xfrm>
            <a:off x="3950497" y="497887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27" name="Google Shape;427;p33"/>
          <p:cNvSpPr txBox="1"/>
          <p:nvPr/>
        </p:nvSpPr>
        <p:spPr>
          <a:xfrm>
            <a:off x="3074056" y="3446900"/>
            <a:ext cx="20142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Pagos cubiertos hasta Diciembre</a:t>
            </a:r>
            <a:endParaRPr/>
          </a:p>
        </p:txBody>
      </p:sp>
      <p:cxnSp>
        <p:nvCxnSpPr>
          <p:cNvPr id="428" name="Google Shape;428;p33"/>
          <p:cNvCxnSpPr/>
          <p:nvPr/>
        </p:nvCxnSpPr>
        <p:spPr>
          <a:xfrm>
            <a:off x="4122439" y="4307215"/>
            <a:ext cx="1994100" cy="671700"/>
          </a:xfrm>
          <a:prstGeom prst="straightConnector1">
            <a:avLst/>
          </a:prstGeom>
          <a:noFill/>
          <a:ln w="9525" cap="flat" cmpd="sng">
            <a:solidFill>
              <a:srgbClr val="4CBDF9"/>
            </a:solidFill>
            <a:prstDash val="solid"/>
            <a:miter lim="800000"/>
            <a:headEnd type="none" w="sm" len="sm"/>
            <a:tailEnd type="triangle" w="med" len="med"/>
          </a:ln>
        </p:spPr>
      </p:cxnSp>
      <p:sp>
        <p:nvSpPr>
          <p:cNvPr id="429" name="Google Shape;429;p33"/>
          <p:cNvSpPr/>
          <p:nvPr/>
        </p:nvSpPr>
        <p:spPr>
          <a:xfrm>
            <a:off x="6071475" y="4994750"/>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0" name="Google Shape;430;p33"/>
          <p:cNvSpPr/>
          <p:nvPr/>
        </p:nvSpPr>
        <p:spPr>
          <a:xfrm>
            <a:off x="4309881" y="4979763"/>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1" name="Google Shape;431;p33"/>
          <p:cNvSpPr/>
          <p:nvPr/>
        </p:nvSpPr>
        <p:spPr>
          <a:xfrm>
            <a:off x="4578169" y="4998357"/>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2" name="Google Shape;432;p33"/>
          <p:cNvSpPr/>
          <p:nvPr/>
        </p:nvSpPr>
        <p:spPr>
          <a:xfrm>
            <a:off x="4850962" y="4994753"/>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3" name="Google Shape;433;p33"/>
          <p:cNvSpPr/>
          <p:nvPr/>
        </p:nvSpPr>
        <p:spPr>
          <a:xfrm>
            <a:off x="5153528" y="4994753"/>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4" name="Google Shape;434;p33"/>
          <p:cNvSpPr/>
          <p:nvPr/>
        </p:nvSpPr>
        <p:spPr>
          <a:xfrm>
            <a:off x="5434524" y="5010628"/>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5" name="Google Shape;435;p33"/>
          <p:cNvSpPr/>
          <p:nvPr/>
        </p:nvSpPr>
        <p:spPr>
          <a:xfrm>
            <a:off x="5753501" y="5010627"/>
            <a:ext cx="363300" cy="445500"/>
          </a:xfrm>
          <a:prstGeom prst="mathMultiply">
            <a:avLst>
              <a:gd name="adj1" fmla="val 23520"/>
            </a:avLst>
          </a:prstGeom>
          <a:solidFill>
            <a:srgbClr val="4CBDF9"/>
          </a:solidFill>
          <a:ln w="12700" cap="flat" cmpd="sng">
            <a:solidFill>
              <a:srgbClr val="3789B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36" name="Google Shape;436;p33"/>
          <p:cNvSpPr txBox="1"/>
          <p:nvPr/>
        </p:nvSpPr>
        <p:spPr>
          <a:xfrm>
            <a:off x="1401474" y="5835141"/>
            <a:ext cx="41475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424242"/>
                </a:solidFill>
                <a:latin typeface="Calibri"/>
                <a:ea typeface="Calibri"/>
                <a:cs typeface="Calibri"/>
                <a:sym typeface="Calibri"/>
              </a:rPr>
              <a:t>Ej. Muerte del Asegurado ocurre en Diciembre</a:t>
            </a:r>
            <a:r>
              <a:rPr lang="en-US"/>
              <a:t> Cobertura de </a:t>
            </a:r>
            <a:r>
              <a:rPr lang="en-US" sz="1800" b="1">
                <a:solidFill>
                  <a:srgbClr val="424242"/>
                </a:solidFill>
                <a:latin typeface="Calibri"/>
                <a:ea typeface="Calibri"/>
                <a:cs typeface="Calibri"/>
                <a:sym typeface="Calibri"/>
              </a:rPr>
              <a:t>pago </a:t>
            </a:r>
            <a:r>
              <a:rPr lang="en-US" sz="1800" b="1" u="sng">
                <a:solidFill>
                  <a:srgbClr val="424242"/>
                </a:solidFill>
                <a:latin typeface="Calibri"/>
                <a:ea typeface="Calibri"/>
                <a:cs typeface="Calibri"/>
                <a:sym typeface="Calibri"/>
              </a:rPr>
              <a:t>$1,500</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34" descr="A close up of a logo&#10;&#10;Description automatically generated"/>
          <p:cNvPicPr preferRelativeResize="0"/>
          <p:nvPr/>
        </p:nvPicPr>
        <p:blipFill rotWithShape="1">
          <a:blip r:embed="rId3">
            <a:alphaModFix/>
          </a:blip>
          <a:srcRect/>
          <a:stretch/>
        </p:blipFill>
        <p:spPr>
          <a:xfrm>
            <a:off x="-369000" y="-38100"/>
            <a:ext cx="12192000" cy="6858000"/>
          </a:xfrm>
          <a:prstGeom prst="rect">
            <a:avLst/>
          </a:prstGeom>
          <a:solidFill>
            <a:srgbClr val="00B050">
              <a:alpha val="89803"/>
            </a:srgbClr>
          </a:solidFill>
          <a:ln w="47625" cap="flat" cmpd="sng">
            <a:solidFill>
              <a:srgbClr val="3789B5">
                <a:alpha val="93725"/>
              </a:srgbClr>
            </a:solidFill>
            <a:prstDash val="solid"/>
            <a:round/>
            <a:headEnd type="none" w="sm" len="sm"/>
            <a:tailEnd type="none" w="sm" len="sm"/>
          </a:ln>
        </p:spPr>
      </p:pic>
      <p:sp>
        <p:nvSpPr>
          <p:cNvPr id="442" name="Google Shape;442;p34"/>
          <p:cNvSpPr/>
          <p:nvPr/>
        </p:nvSpPr>
        <p:spPr>
          <a:xfrm>
            <a:off x="753663" y="94953"/>
            <a:ext cx="108822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latin typeface="Arial Black"/>
                <a:ea typeface="Arial Black"/>
                <a:cs typeface="Arial Black"/>
                <a:sym typeface="Arial Black"/>
              </a:rPr>
              <a:t>Entendiendo sus opciones</a:t>
            </a:r>
            <a:endParaRPr sz="700">
              <a:solidFill>
                <a:schemeClr val="dk1"/>
              </a:solidFill>
              <a:latin typeface="Calibri"/>
              <a:ea typeface="Calibri"/>
              <a:cs typeface="Calibri"/>
              <a:sym typeface="Calibri"/>
            </a:endParaRPr>
          </a:p>
        </p:txBody>
      </p:sp>
      <p:sp>
        <p:nvSpPr>
          <p:cNvPr id="443" name="Google Shape;443;p34"/>
          <p:cNvSpPr/>
          <p:nvPr/>
        </p:nvSpPr>
        <p:spPr>
          <a:xfrm>
            <a:off x="1078025" y="10087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4" name="Google Shape;444;p34"/>
          <p:cNvSpPr txBox="1"/>
          <p:nvPr/>
        </p:nvSpPr>
        <p:spPr>
          <a:xfrm>
            <a:off x="0" y="2569075"/>
            <a:ext cx="82959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rgbClr val="424242"/>
                </a:solidFill>
                <a:latin typeface="Calibri"/>
                <a:ea typeface="Calibri"/>
                <a:cs typeface="Calibri"/>
                <a:sym typeface="Calibri"/>
              </a:rPr>
              <a:t>¿ Tiene sentido esta explicación?</a:t>
            </a:r>
            <a:endParaRPr/>
          </a:p>
        </p:txBody>
      </p:sp>
      <p:sp>
        <p:nvSpPr>
          <p:cNvPr id="445" name="Google Shape;445;p34"/>
          <p:cNvSpPr txBox="1"/>
          <p:nvPr/>
        </p:nvSpPr>
        <p:spPr>
          <a:xfrm>
            <a:off x="0" y="3621346"/>
            <a:ext cx="10682100" cy="193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Calibri"/>
                <a:ea typeface="Calibri"/>
                <a:cs typeface="Calibri"/>
                <a:sym typeface="Calibri"/>
              </a:rPr>
              <a:t>¿</a:t>
            </a:r>
            <a:r>
              <a:rPr lang="en-US" sz="4000">
                <a:solidFill>
                  <a:srgbClr val="424242"/>
                </a:solidFill>
                <a:latin typeface="Calibri"/>
                <a:ea typeface="Calibri"/>
                <a:cs typeface="Calibri"/>
                <a:sym typeface="Calibri"/>
              </a:rPr>
              <a:t>Se sentirían mejor sabiendo que su familia tiene una cobertura así si algo llegara a pasar inesperadamente?</a:t>
            </a:r>
            <a:endParaRPr/>
          </a:p>
        </p:txBody>
      </p:sp>
      <p:sp>
        <p:nvSpPr>
          <p:cNvPr id="446" name="Google Shape;446;p34"/>
          <p:cNvSpPr/>
          <p:nvPr/>
        </p:nvSpPr>
        <p:spPr>
          <a:xfrm>
            <a:off x="3981422" y="1004303"/>
            <a:ext cx="7978800" cy="10926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1">
                <a:solidFill>
                  <a:srgbClr val="000001"/>
                </a:solidFill>
              </a:rPr>
              <a:t>Cronograma de cobertura del período crítico</a:t>
            </a:r>
            <a:endParaRPr sz="2800">
              <a:solidFill>
                <a:srgbClr val="00000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p35" descr="A close up of a logo&#10;&#10;Description automatically generated"/>
          <p:cNvPicPr preferRelativeResize="0"/>
          <p:nvPr/>
        </p:nvPicPr>
        <p:blipFill rotWithShape="1">
          <a:blip r:embed="rId3">
            <a:alphaModFix/>
          </a:blip>
          <a:srcRect/>
          <a:stretch/>
        </p:blipFill>
        <p:spPr>
          <a:xfrm>
            <a:off x="0" y="0"/>
            <a:ext cx="12192000" cy="6858000"/>
          </a:xfrm>
          <a:prstGeom prst="rect">
            <a:avLst/>
          </a:prstGeom>
          <a:solidFill>
            <a:srgbClr val="00B050">
              <a:alpha val="89803"/>
            </a:srgbClr>
          </a:solidFill>
          <a:ln w="47625" cap="flat" cmpd="sng">
            <a:solidFill>
              <a:srgbClr val="3789B5">
                <a:alpha val="93725"/>
              </a:srgbClr>
            </a:solidFill>
            <a:prstDash val="solid"/>
            <a:round/>
            <a:headEnd type="none" w="sm" len="sm"/>
            <a:tailEnd type="none" w="sm" len="sm"/>
          </a:ln>
        </p:spPr>
      </p:pic>
      <p:sp>
        <p:nvSpPr>
          <p:cNvPr id="452" name="Google Shape;452;p35"/>
          <p:cNvSpPr/>
          <p:nvPr/>
        </p:nvSpPr>
        <p:spPr>
          <a:xfrm>
            <a:off x="266700" y="133100"/>
            <a:ext cx="11534700" cy="831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Planes Con cláusulas opcionales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453" name="Google Shape;453;p35"/>
          <p:cNvSpPr/>
          <p:nvPr/>
        </p:nvSpPr>
        <p:spPr>
          <a:xfrm>
            <a:off x="1078025" y="10087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4" name="Google Shape;454;p35"/>
          <p:cNvSpPr txBox="1"/>
          <p:nvPr/>
        </p:nvSpPr>
        <p:spPr>
          <a:xfrm>
            <a:off x="1388480" y="3105745"/>
            <a:ext cx="98769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FF0000"/>
                </a:solidFill>
                <a:latin typeface="Calibri"/>
                <a:ea typeface="Calibri"/>
                <a:cs typeface="Calibri"/>
                <a:sym typeface="Calibri"/>
              </a:rPr>
              <a:t>Discapacidad</a:t>
            </a:r>
            <a:endParaRPr sz="3200">
              <a:solidFill>
                <a:schemeClr val="dk1"/>
              </a:solidFill>
              <a:latin typeface="Calibri"/>
              <a:ea typeface="Calibri"/>
              <a:cs typeface="Calibri"/>
              <a:sym typeface="Calibri"/>
            </a:endParaRPr>
          </a:p>
        </p:txBody>
      </p:sp>
      <p:sp>
        <p:nvSpPr>
          <p:cNvPr id="455" name="Google Shape;455;p35"/>
          <p:cNvSpPr txBox="1"/>
          <p:nvPr/>
        </p:nvSpPr>
        <p:spPr>
          <a:xfrm>
            <a:off x="2404750" y="2209475"/>
            <a:ext cx="73923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rgbClr val="05689D"/>
                </a:solidFill>
                <a:latin typeface="Aharoni"/>
                <a:ea typeface="Aharoni"/>
                <a:cs typeface="Aharoni"/>
                <a:sym typeface="Aharoni"/>
              </a:rPr>
              <a:t>Cláusulas Adicionales y opcionales</a:t>
            </a:r>
            <a:endParaRPr/>
          </a:p>
        </p:txBody>
      </p:sp>
      <p:sp>
        <p:nvSpPr>
          <p:cNvPr id="456" name="Google Shape;456;p35"/>
          <p:cNvSpPr txBox="1"/>
          <p:nvPr/>
        </p:nvSpPr>
        <p:spPr>
          <a:xfrm>
            <a:off x="1388475" y="3716252"/>
            <a:ext cx="9945600" cy="3047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alibri"/>
                <a:ea typeface="Calibri"/>
                <a:cs typeface="Calibri"/>
                <a:sym typeface="Calibri"/>
              </a:rPr>
              <a:t>Este es un beneficio que ayuda a compensar la pérdida de ingresos debido a una discapacidad inesperada.</a:t>
            </a:r>
            <a:endParaRPr sz="3200">
              <a:solidFill>
                <a:schemeClr val="dk1"/>
              </a:solidFill>
              <a:latin typeface="Calibri"/>
              <a:ea typeface="Calibri"/>
              <a:cs typeface="Calibri"/>
              <a:sym typeface="Calibri"/>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¿Le gustaría ver una cobertura opcional que le pague un</a:t>
            </a:r>
            <a:endParaRPr sz="3200">
              <a:solidFill>
                <a:schemeClr val="dk1"/>
              </a:solidFill>
              <a:latin typeface="Calibri"/>
              <a:ea typeface="Calibri"/>
              <a:cs typeface="Calibri"/>
              <a:sym typeface="Calibri"/>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beneficio mensual si está discapacitado?</a:t>
            </a: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pic>
        <p:nvPicPr>
          <p:cNvPr id="461" name="Google Shape;461;p36" descr="A close up of a logo&#10;&#10;Description automatically generated"/>
          <p:cNvPicPr preferRelativeResize="0"/>
          <p:nvPr/>
        </p:nvPicPr>
        <p:blipFill rotWithShape="1">
          <a:blip r:embed="rId3">
            <a:alphaModFix/>
          </a:blip>
          <a:srcRect/>
          <a:stretch/>
        </p:blipFill>
        <p:spPr>
          <a:xfrm>
            <a:off x="0" y="0"/>
            <a:ext cx="12192000" cy="6858000"/>
          </a:xfrm>
          <a:prstGeom prst="rect">
            <a:avLst/>
          </a:prstGeom>
          <a:solidFill>
            <a:srgbClr val="00B050">
              <a:alpha val="89803"/>
            </a:srgbClr>
          </a:solidFill>
          <a:ln w="47625" cap="flat" cmpd="sng">
            <a:solidFill>
              <a:srgbClr val="3789B5">
                <a:alpha val="93725"/>
              </a:srgbClr>
            </a:solidFill>
            <a:prstDash val="solid"/>
            <a:round/>
            <a:headEnd type="none" w="sm" len="sm"/>
            <a:tailEnd type="none" w="sm" len="sm"/>
          </a:ln>
        </p:spPr>
      </p:pic>
      <p:sp>
        <p:nvSpPr>
          <p:cNvPr id="462" name="Google Shape;462;p36"/>
          <p:cNvSpPr/>
          <p:nvPr/>
        </p:nvSpPr>
        <p:spPr>
          <a:xfrm>
            <a:off x="572550" y="133100"/>
            <a:ext cx="112287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solidFill>
                  <a:srgbClr val="000000"/>
                </a:solidFill>
                <a:latin typeface="Arial Black"/>
                <a:ea typeface="Arial Black"/>
                <a:cs typeface="Arial Black"/>
                <a:sym typeface="Arial Black"/>
              </a:rPr>
              <a:t>Plan</a:t>
            </a:r>
            <a:r>
              <a:rPr lang="en-US" sz="4800" b="1">
                <a:latin typeface="Arial Black"/>
                <a:ea typeface="Arial Black"/>
                <a:cs typeface="Arial Black"/>
                <a:sym typeface="Arial Black"/>
              </a:rPr>
              <a:t>es Con cláusulas opcionales</a:t>
            </a:r>
            <a:endParaRPr sz="700">
              <a:solidFill>
                <a:schemeClr val="dk1"/>
              </a:solidFill>
              <a:latin typeface="Calibri"/>
              <a:ea typeface="Calibri"/>
              <a:cs typeface="Calibri"/>
              <a:sym typeface="Calibri"/>
            </a:endParaRPr>
          </a:p>
        </p:txBody>
      </p:sp>
      <p:sp>
        <p:nvSpPr>
          <p:cNvPr id="463" name="Google Shape;463;p36"/>
          <p:cNvSpPr/>
          <p:nvPr/>
        </p:nvSpPr>
        <p:spPr>
          <a:xfrm>
            <a:off x="1078025" y="10087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4" name="Google Shape;464;p36"/>
          <p:cNvSpPr txBox="1"/>
          <p:nvPr/>
        </p:nvSpPr>
        <p:spPr>
          <a:xfrm>
            <a:off x="1503000" y="2278724"/>
            <a:ext cx="10169400" cy="3540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FF0000"/>
                </a:solidFill>
                <a:latin typeface="Calibri"/>
                <a:ea typeface="Calibri"/>
                <a:cs typeface="Calibri"/>
                <a:sym typeface="Calibri"/>
              </a:rPr>
              <a:t>Enfermedades Críticas</a:t>
            </a:r>
            <a:r>
              <a:rPr lang="en-US" sz="3200">
                <a:solidFill>
                  <a:schemeClr val="dk1"/>
                </a:solidFill>
                <a:latin typeface="Calibri"/>
                <a:ea typeface="Calibri"/>
                <a:cs typeface="Calibri"/>
                <a:sym typeface="Calibri"/>
              </a:rPr>
              <a:t> – Este beneficio paga una suma global de su Beneficio por muerte si </a:t>
            </a:r>
            <a:r>
              <a:rPr lang="en-US" sz="3200" u="sng">
                <a:solidFill>
                  <a:schemeClr val="dk1"/>
                </a:solidFill>
                <a:latin typeface="Calibri"/>
                <a:ea typeface="Calibri"/>
                <a:cs typeface="Calibri"/>
                <a:sym typeface="Calibri"/>
              </a:rPr>
              <a:t>sobrevive</a:t>
            </a:r>
            <a:r>
              <a:rPr lang="en-US" sz="3200">
                <a:solidFill>
                  <a:schemeClr val="dk1"/>
                </a:solidFill>
                <a:latin typeface="Calibri"/>
                <a:ea typeface="Calibri"/>
                <a:cs typeface="Calibri"/>
                <a:sym typeface="Calibri"/>
              </a:rPr>
              <a:t> a una enfermedad crítica como un ataque cardíaco</a:t>
            </a:r>
            <a:endParaRPr sz="3200">
              <a:solidFill>
                <a:schemeClr val="dk1"/>
              </a:solidFill>
              <a:latin typeface="Calibri"/>
              <a:ea typeface="Calibri"/>
              <a:cs typeface="Calibri"/>
              <a:sym typeface="Calibri"/>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cáncer, accidente cerebrovascular, ELA (</a:t>
            </a:r>
            <a:r>
              <a:rPr lang="en-US" sz="3000">
                <a:solidFill>
                  <a:srgbClr val="111111"/>
                </a:solidFill>
                <a:highlight>
                  <a:srgbClr val="FFFFFF"/>
                </a:highlight>
                <a:latin typeface="Roboto"/>
                <a:ea typeface="Roboto"/>
                <a:cs typeface="Roboto"/>
                <a:sym typeface="Roboto"/>
              </a:rPr>
              <a:t>Esclerosis lateral amiotrófica)</a:t>
            </a:r>
            <a:r>
              <a:rPr lang="en-US" sz="3200">
                <a:solidFill>
                  <a:schemeClr val="dk1"/>
                </a:solidFill>
                <a:latin typeface="Calibri"/>
                <a:ea typeface="Calibri"/>
                <a:cs typeface="Calibri"/>
                <a:sym typeface="Calibri"/>
              </a:rPr>
              <a:t>o insuficiencia renal.</a:t>
            </a: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a:t>
            </a:r>
            <a:endParaRPr/>
          </a:p>
        </p:txBody>
      </p:sp>
      <p:sp>
        <p:nvSpPr>
          <p:cNvPr id="465" name="Google Shape;465;p36"/>
          <p:cNvSpPr txBox="1"/>
          <p:nvPr/>
        </p:nvSpPr>
        <p:spPr>
          <a:xfrm>
            <a:off x="1704950" y="1512625"/>
            <a:ext cx="9097200" cy="708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4000">
                <a:solidFill>
                  <a:srgbClr val="05689D"/>
                </a:solidFill>
                <a:latin typeface="Aharoni"/>
                <a:ea typeface="Aharoni"/>
                <a:cs typeface="Aharoni"/>
                <a:sym typeface="Aharoni"/>
              </a:rPr>
              <a:t>Cláusulas Adicionales y opcionales</a:t>
            </a:r>
            <a:endParaRPr/>
          </a:p>
        </p:txBody>
      </p:sp>
      <p:sp>
        <p:nvSpPr>
          <p:cNvPr id="466" name="Google Shape;466;p36"/>
          <p:cNvSpPr txBox="1"/>
          <p:nvPr/>
        </p:nvSpPr>
        <p:spPr>
          <a:xfrm>
            <a:off x="687075" y="4991225"/>
            <a:ext cx="11349600" cy="2062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alibri"/>
                <a:ea typeface="Calibri"/>
                <a:cs typeface="Calibri"/>
                <a:sym typeface="Calibri"/>
              </a:rPr>
              <a:t>¿Te sentirías mejor sabiendo que podrías tomar una suma global?</a:t>
            </a:r>
            <a:endParaRPr sz="3200">
              <a:solidFill>
                <a:schemeClr val="dk1"/>
              </a:solidFill>
              <a:latin typeface="Calibri"/>
              <a:ea typeface="Calibri"/>
              <a:cs typeface="Calibri"/>
              <a:sym typeface="Calibri"/>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de su beneficio por muerte si sobrevives a una enfermedad crítica?</a:t>
            </a: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pic>
        <p:nvPicPr>
          <p:cNvPr id="471" name="Google Shape;471;p37" descr="A close up of a logo&#10;&#10;Description automatically generated"/>
          <p:cNvPicPr preferRelativeResize="0"/>
          <p:nvPr/>
        </p:nvPicPr>
        <p:blipFill rotWithShape="1">
          <a:blip r:embed="rId3">
            <a:alphaModFix/>
          </a:blip>
          <a:srcRect/>
          <a:stretch/>
        </p:blipFill>
        <p:spPr>
          <a:xfrm>
            <a:off x="-63625" y="-50900"/>
            <a:ext cx="12192000" cy="6858000"/>
          </a:xfrm>
          <a:prstGeom prst="rect">
            <a:avLst/>
          </a:prstGeom>
          <a:solidFill>
            <a:srgbClr val="00B050">
              <a:alpha val="89803"/>
            </a:srgbClr>
          </a:solidFill>
          <a:ln w="47625" cap="flat" cmpd="sng">
            <a:solidFill>
              <a:srgbClr val="3789B5">
                <a:alpha val="93725"/>
              </a:srgbClr>
            </a:solidFill>
            <a:prstDash val="solid"/>
            <a:round/>
            <a:headEnd type="none" w="sm" len="sm"/>
            <a:tailEnd type="none" w="sm" len="sm"/>
          </a:ln>
        </p:spPr>
      </p:pic>
      <p:sp>
        <p:nvSpPr>
          <p:cNvPr id="472" name="Google Shape;472;p37"/>
          <p:cNvSpPr/>
          <p:nvPr/>
        </p:nvSpPr>
        <p:spPr>
          <a:xfrm>
            <a:off x="419875" y="133100"/>
            <a:ext cx="11381400" cy="831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Planes Con cláusulas opcionales</a:t>
            </a:r>
            <a:endParaRPr sz="700">
              <a:solidFill>
                <a:schemeClr val="dk1"/>
              </a:solidFill>
              <a:latin typeface="Calibri"/>
              <a:ea typeface="Calibri"/>
              <a:cs typeface="Calibri"/>
              <a:sym typeface="Calibri"/>
            </a:endParaRPr>
          </a:p>
          <a:p>
            <a:pPr marL="0" marR="0" lvl="0" indent="0" algn="l" rtl="0">
              <a:spcBef>
                <a:spcPts val="0"/>
              </a:spcBef>
              <a:spcAft>
                <a:spcPts val="0"/>
              </a:spcAft>
              <a:buNone/>
            </a:pPr>
            <a:endParaRPr sz="4800" b="1">
              <a:latin typeface="Arial Black"/>
              <a:ea typeface="Arial Black"/>
              <a:cs typeface="Arial Black"/>
              <a:sym typeface="Arial Black"/>
            </a:endParaRPr>
          </a:p>
        </p:txBody>
      </p:sp>
      <p:sp>
        <p:nvSpPr>
          <p:cNvPr id="473" name="Google Shape;473;p37"/>
          <p:cNvSpPr/>
          <p:nvPr/>
        </p:nvSpPr>
        <p:spPr>
          <a:xfrm>
            <a:off x="1078025" y="10087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4" name="Google Shape;474;p37"/>
          <p:cNvSpPr txBox="1"/>
          <p:nvPr/>
        </p:nvSpPr>
        <p:spPr>
          <a:xfrm>
            <a:off x="783900" y="2302975"/>
            <a:ext cx="10624200" cy="5510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rgbClr val="3BB268"/>
                </a:solidFill>
                <a:latin typeface="Calibri"/>
                <a:ea typeface="Calibri"/>
                <a:cs typeface="Calibri"/>
                <a:sym typeface="Calibri"/>
              </a:rPr>
              <a:t>Devolución de pagos iniciales o primas$$ </a:t>
            </a:r>
            <a:r>
              <a:rPr lang="en-US" sz="3200">
                <a:solidFill>
                  <a:schemeClr val="dk1"/>
                </a:solidFill>
                <a:latin typeface="Calibri"/>
                <a:ea typeface="Calibri"/>
                <a:cs typeface="Calibri"/>
                <a:sym typeface="Calibri"/>
              </a:rPr>
              <a:t>– Al final del plazo, la devolución de la cláusula adicional de primas reembolsa sus primas o pagos iniciales mensuales . </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a:solidFill>
                  <a:schemeClr val="dk1"/>
                </a:solidFill>
                <a:latin typeface="Calibri"/>
                <a:ea typeface="Calibri"/>
                <a:cs typeface="Calibri"/>
                <a:sym typeface="Calibri"/>
              </a:rPr>
              <a:t>Este plan de inversión opcional, le permite invertir extra </a:t>
            </a:r>
            <a:endParaRPr sz="3200">
              <a:solidFill>
                <a:schemeClr val="dk1"/>
              </a:solidFill>
              <a:latin typeface="Calibri"/>
              <a:ea typeface="Calibri"/>
              <a:cs typeface="Calibri"/>
              <a:sym typeface="Calibri"/>
            </a:endParaRPr>
          </a:p>
          <a:p>
            <a:pPr marL="0" lvl="0" indent="0" algn="l" rtl="0">
              <a:spcBef>
                <a:spcPts val="0"/>
              </a:spcBef>
              <a:spcAft>
                <a:spcPts val="0"/>
              </a:spcAft>
              <a:buNone/>
            </a:pPr>
            <a:r>
              <a:rPr lang="en-US" sz="3200">
                <a:solidFill>
                  <a:schemeClr val="dk1"/>
                </a:solidFill>
                <a:latin typeface="Calibri"/>
                <a:ea typeface="Calibri"/>
                <a:cs typeface="Calibri"/>
                <a:sym typeface="Calibri"/>
              </a:rPr>
              <a:t>para recuperar las primas devueltas si el beneficio por fallecimiento no fuere necesario.</a:t>
            </a:r>
            <a:endParaRPr sz="3200">
              <a:solidFill>
                <a:schemeClr val="dk1"/>
              </a:solidFill>
              <a:latin typeface="Calibri"/>
              <a:ea typeface="Calibri"/>
              <a:cs typeface="Calibri"/>
              <a:sym typeface="Calibri"/>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a:p>
            <a:pPr marL="0" marR="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475" name="Google Shape;475;p37"/>
          <p:cNvSpPr txBox="1"/>
          <p:nvPr/>
        </p:nvSpPr>
        <p:spPr>
          <a:xfrm>
            <a:off x="2468374" y="1350375"/>
            <a:ext cx="69087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rgbClr val="05689D"/>
                </a:solidFill>
                <a:latin typeface="Aharoni"/>
                <a:ea typeface="Aharoni"/>
                <a:cs typeface="Aharoni"/>
                <a:sym typeface="Aharoni"/>
              </a:rPr>
              <a:t>Pan de Devolución de Efectivo</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38" descr="A picture containing sitting, man, table, woman&#10;&#10;Description automatically generated"/>
          <p:cNvPicPr preferRelativeResize="0"/>
          <p:nvPr/>
        </p:nvPicPr>
        <p:blipFill rotWithShape="1">
          <a:blip r:embed="rId3">
            <a:alphaModFix/>
          </a:blip>
          <a:srcRect/>
          <a:stretch/>
        </p:blipFill>
        <p:spPr>
          <a:xfrm>
            <a:off x="0" y="-110011"/>
            <a:ext cx="12192000" cy="6858000"/>
          </a:xfrm>
          <a:prstGeom prst="rect">
            <a:avLst/>
          </a:prstGeom>
          <a:noFill/>
          <a:ln>
            <a:noFill/>
          </a:ln>
        </p:spPr>
      </p:pic>
      <p:sp>
        <p:nvSpPr>
          <p:cNvPr id="481" name="Google Shape;481;p38"/>
          <p:cNvSpPr/>
          <p:nvPr/>
        </p:nvSpPr>
        <p:spPr>
          <a:xfrm>
            <a:off x="114500" y="1366900"/>
            <a:ext cx="3066300" cy="2062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a:solidFill>
                  <a:schemeClr val="lt1"/>
                </a:solidFill>
              </a:rPr>
              <a:t>Vamos a mirar sus Opciones</a:t>
            </a:r>
            <a:endParaRPr/>
          </a:p>
        </p:txBody>
      </p:sp>
      <p:sp>
        <p:nvSpPr>
          <p:cNvPr id="482" name="Google Shape;482;p38"/>
          <p:cNvSpPr/>
          <p:nvPr/>
        </p:nvSpPr>
        <p:spPr>
          <a:xfrm>
            <a:off x="4062126" y="1826274"/>
            <a:ext cx="7784616"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u="sng">
                <a:solidFill>
                  <a:srgbClr val="212121"/>
                </a:solidFill>
              </a:rPr>
              <a:t>Nuestro trabajo</a:t>
            </a:r>
            <a:endParaRPr sz="2000">
              <a:solidFill>
                <a:srgbClr val="212121"/>
              </a:solidFill>
              <a:latin typeface="Arial"/>
              <a:ea typeface="Arial"/>
              <a:cs typeface="Arial"/>
              <a:sym typeface="Arial"/>
            </a:endParaRPr>
          </a:p>
          <a:p>
            <a:pPr marL="342900" marR="0" lvl="0" indent="-342900" algn="l" rtl="0">
              <a:spcBef>
                <a:spcPts val="0"/>
              </a:spcBef>
              <a:spcAft>
                <a:spcPts val="0"/>
              </a:spcAft>
              <a:buClr>
                <a:schemeClr val="accent1"/>
              </a:buClr>
              <a:buSzPts val="2000"/>
              <a:buFont typeface="Calibri"/>
              <a:buAutoNum type="arabicPeriod"/>
            </a:pPr>
            <a:r>
              <a:rPr lang="en-US" sz="2000">
                <a:solidFill>
                  <a:srgbClr val="212121"/>
                </a:solidFill>
              </a:rPr>
              <a:t>Conseguir la Protección que necesita</a:t>
            </a:r>
            <a:r>
              <a:rPr lang="en-US" sz="2000">
                <a:solidFill>
                  <a:srgbClr val="212121"/>
                </a:solidFill>
                <a:latin typeface="Arial"/>
                <a:ea typeface="Arial"/>
                <a:cs typeface="Arial"/>
                <a:sym typeface="Arial"/>
              </a:rPr>
              <a:t> </a:t>
            </a:r>
            <a:endParaRPr/>
          </a:p>
          <a:p>
            <a:pPr marL="0" marR="0" lvl="0" indent="0" algn="l" rtl="0">
              <a:spcBef>
                <a:spcPts val="0"/>
              </a:spcBef>
              <a:spcAft>
                <a:spcPts val="0"/>
              </a:spcAft>
              <a:buNone/>
            </a:pPr>
            <a:r>
              <a:rPr lang="en-US" sz="2000">
                <a:solidFill>
                  <a:schemeClr val="accent1"/>
                </a:solidFill>
                <a:latin typeface="Arial"/>
                <a:ea typeface="Arial"/>
                <a:cs typeface="Arial"/>
                <a:sym typeface="Arial"/>
              </a:rPr>
              <a:t>2.  </a:t>
            </a:r>
            <a:r>
              <a:rPr lang="en-US" sz="2000">
                <a:solidFill>
                  <a:srgbClr val="212121"/>
                </a:solidFill>
              </a:rPr>
              <a:t>Y que va con su presupuesto</a:t>
            </a:r>
            <a:endParaRPr/>
          </a:p>
        </p:txBody>
      </p:sp>
      <p:sp>
        <p:nvSpPr>
          <p:cNvPr id="483" name="Google Shape;483;p38"/>
          <p:cNvSpPr/>
          <p:nvPr/>
        </p:nvSpPr>
        <p:spPr>
          <a:xfrm>
            <a:off x="3693475" y="442625"/>
            <a:ext cx="77847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solidFill>
                  <a:srgbClr val="000000"/>
                </a:solidFill>
                <a:latin typeface="Arial Black"/>
                <a:ea typeface="Arial Black"/>
                <a:cs typeface="Arial Black"/>
                <a:sym typeface="Arial Black"/>
              </a:rPr>
              <a:t>Selec</a:t>
            </a:r>
            <a:r>
              <a:rPr lang="en-US" sz="4800" b="1">
                <a:latin typeface="Arial Black"/>
                <a:ea typeface="Arial Black"/>
                <a:cs typeface="Arial Black"/>
                <a:sym typeface="Arial Black"/>
              </a:rPr>
              <a:t>cionando su Plan</a:t>
            </a:r>
            <a:endParaRPr sz="700">
              <a:solidFill>
                <a:schemeClr val="dk1"/>
              </a:solidFill>
              <a:latin typeface="Calibri"/>
              <a:ea typeface="Calibri"/>
              <a:cs typeface="Calibri"/>
              <a:sym typeface="Calibri"/>
            </a:endParaRPr>
          </a:p>
        </p:txBody>
      </p:sp>
      <p:sp>
        <p:nvSpPr>
          <p:cNvPr id="484" name="Google Shape;484;p38"/>
          <p:cNvSpPr/>
          <p:nvPr/>
        </p:nvSpPr>
        <p:spPr>
          <a:xfrm>
            <a:off x="4280281" y="1397724"/>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5" name="Google Shape;485;p38"/>
          <p:cNvSpPr txBox="1"/>
          <p:nvPr/>
        </p:nvSpPr>
        <p:spPr>
          <a:xfrm>
            <a:off x="4062126" y="3318989"/>
            <a:ext cx="7532700" cy="2555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u="sng">
                <a:solidFill>
                  <a:srgbClr val="212121"/>
                </a:solidFill>
              </a:rPr>
              <a:t>Su Trabajo</a:t>
            </a:r>
            <a:endParaRPr/>
          </a:p>
          <a:p>
            <a:pPr marL="0" marR="0" lvl="0" indent="0" algn="l" rtl="0">
              <a:spcBef>
                <a:spcPts val="0"/>
              </a:spcBef>
              <a:spcAft>
                <a:spcPts val="0"/>
              </a:spcAft>
              <a:buNone/>
            </a:pPr>
            <a:endParaRPr sz="2000" b="1">
              <a:solidFill>
                <a:srgbClr val="212121"/>
              </a:solidFill>
              <a:latin typeface="Arial"/>
              <a:ea typeface="Arial"/>
              <a:cs typeface="Arial"/>
              <a:sym typeface="Arial"/>
            </a:endParaRPr>
          </a:p>
          <a:p>
            <a:pPr marL="342900" marR="0" lvl="0" indent="-342900" algn="l" rtl="0">
              <a:spcBef>
                <a:spcPts val="0"/>
              </a:spcBef>
              <a:spcAft>
                <a:spcPts val="0"/>
              </a:spcAft>
              <a:buClr>
                <a:schemeClr val="accent1"/>
              </a:buClr>
              <a:buSzPts val="2000"/>
              <a:buFont typeface="Calibri"/>
              <a:buAutoNum type="arabicPeriod"/>
            </a:pPr>
            <a:r>
              <a:rPr lang="en-US" sz="2000">
                <a:solidFill>
                  <a:srgbClr val="212121"/>
                </a:solidFill>
              </a:rPr>
              <a:t>Déjenos saber si necesitan que lo ajustemos a su presupuesto</a:t>
            </a:r>
            <a:endParaRPr sz="2000" b="1">
              <a:solidFill>
                <a:srgbClr val="212121"/>
              </a:solidFill>
              <a:latin typeface="Arial"/>
              <a:ea typeface="Arial"/>
              <a:cs typeface="Arial"/>
              <a:sym typeface="Arial"/>
            </a:endParaRPr>
          </a:p>
          <a:p>
            <a:pPr marL="0" marR="0" lvl="0" indent="0" algn="l" rtl="0">
              <a:spcBef>
                <a:spcPts val="0"/>
              </a:spcBef>
              <a:spcAft>
                <a:spcPts val="0"/>
              </a:spcAft>
              <a:buNone/>
            </a:pPr>
            <a:endParaRPr sz="2000" b="1">
              <a:solidFill>
                <a:srgbClr val="212121"/>
              </a:solidFill>
              <a:latin typeface="Arial"/>
              <a:ea typeface="Arial"/>
              <a:cs typeface="Arial"/>
              <a:sym typeface="Arial"/>
            </a:endParaRPr>
          </a:p>
          <a:p>
            <a:pPr marL="0" marR="0" lvl="0" indent="0" algn="ctr" rtl="0">
              <a:spcBef>
                <a:spcPts val="0"/>
              </a:spcBef>
              <a:spcAft>
                <a:spcPts val="0"/>
              </a:spcAft>
              <a:buNone/>
            </a:pPr>
            <a:r>
              <a:rPr lang="en-US" sz="2000" b="1">
                <a:solidFill>
                  <a:srgbClr val="212121"/>
                </a:solidFill>
                <a:latin typeface="Arial"/>
                <a:ea typeface="Arial"/>
                <a:cs typeface="Arial"/>
                <a:sym typeface="Arial"/>
              </a:rPr>
              <a:t>	Al</a:t>
            </a:r>
            <a:r>
              <a:rPr lang="en-US" sz="2000" b="1">
                <a:solidFill>
                  <a:srgbClr val="212121"/>
                </a:solidFill>
              </a:rPr>
              <a:t>go es mejor que Nada, Siempre podemos regresar y buscar más cobertura luego en el futuro. Vamos a mirar como saldrian sus primas o pagos mensuales</a:t>
            </a:r>
            <a:endParaRPr sz="18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0" name="Google Shape;490;p39" descr="A close up of a person&#10;&#10;Description automatically generated"/>
          <p:cNvPicPr preferRelativeResize="0"/>
          <p:nvPr/>
        </p:nvPicPr>
        <p:blipFill rotWithShape="1">
          <a:blip r:embed="rId3">
            <a:alphaModFix/>
          </a:blip>
          <a:srcRect/>
          <a:stretch/>
        </p:blipFill>
        <p:spPr>
          <a:xfrm>
            <a:off x="-135900" y="0"/>
            <a:ext cx="12327902" cy="6858000"/>
          </a:xfrm>
          <a:prstGeom prst="rect">
            <a:avLst/>
          </a:prstGeom>
          <a:noFill/>
          <a:ln>
            <a:noFill/>
          </a:ln>
        </p:spPr>
      </p:pic>
      <p:sp>
        <p:nvSpPr>
          <p:cNvPr id="491" name="Google Shape;491;p39"/>
          <p:cNvSpPr/>
          <p:nvPr/>
        </p:nvSpPr>
        <p:spPr>
          <a:xfrm>
            <a:off x="286945" y="2055813"/>
            <a:ext cx="2767641" cy="13255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chemeClr val="lt1"/>
                </a:solidFill>
              </a:rPr>
              <a:t>Vamos a completar su aplicación en línea</a:t>
            </a:r>
            <a:endParaRPr/>
          </a:p>
        </p:txBody>
      </p:sp>
      <p:sp>
        <p:nvSpPr>
          <p:cNvPr id="492" name="Google Shape;492;p39"/>
          <p:cNvSpPr/>
          <p:nvPr/>
        </p:nvSpPr>
        <p:spPr>
          <a:xfrm>
            <a:off x="4178784" y="1452981"/>
            <a:ext cx="7415965"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latin typeface="Arial Black"/>
                <a:ea typeface="Arial Black"/>
                <a:cs typeface="Arial Black"/>
                <a:sym typeface="Arial Black"/>
              </a:rPr>
              <a:t>Aplicación</a:t>
            </a:r>
            <a:r>
              <a:rPr lang="en-US" sz="4800" b="1">
                <a:solidFill>
                  <a:srgbClr val="000000"/>
                </a:solidFill>
                <a:latin typeface="Arial Black"/>
                <a:ea typeface="Arial Black"/>
                <a:cs typeface="Arial Black"/>
                <a:sym typeface="Arial Black"/>
              </a:rPr>
              <a:t> en </a:t>
            </a:r>
            <a:r>
              <a:rPr lang="en-US" sz="4800" b="1">
                <a:latin typeface="Arial Black"/>
                <a:ea typeface="Arial Black"/>
                <a:cs typeface="Arial Black"/>
                <a:sym typeface="Arial Black"/>
              </a:rPr>
              <a:t>línea</a:t>
            </a:r>
            <a:endParaRPr sz="700">
              <a:solidFill>
                <a:schemeClr val="dk1"/>
              </a:solidFill>
              <a:latin typeface="Calibri"/>
              <a:ea typeface="Calibri"/>
              <a:cs typeface="Calibri"/>
              <a:sym typeface="Calibri"/>
            </a:endParaRPr>
          </a:p>
        </p:txBody>
      </p:sp>
      <p:sp>
        <p:nvSpPr>
          <p:cNvPr id="493" name="Google Shape;493;p39"/>
          <p:cNvSpPr/>
          <p:nvPr/>
        </p:nvSpPr>
        <p:spPr>
          <a:xfrm>
            <a:off x="4280281" y="2219973"/>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4" name="Google Shape;494;p39"/>
          <p:cNvSpPr txBox="1">
            <a:spLocks noGrp="1"/>
          </p:cNvSpPr>
          <p:nvPr>
            <p:ph type="body" idx="4294967295"/>
          </p:nvPr>
        </p:nvSpPr>
        <p:spPr>
          <a:xfrm>
            <a:off x="4178784" y="3219826"/>
            <a:ext cx="6315045" cy="218519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12121"/>
              </a:buClr>
              <a:buSzPts val="2000"/>
              <a:buNone/>
            </a:pPr>
            <a:r>
              <a:rPr lang="en-US" sz="2000"/>
              <a:t>Necesitaremos saber quienes son los beneficiarios</a:t>
            </a:r>
            <a:endParaRPr/>
          </a:p>
          <a:p>
            <a:pPr marL="0" lvl="0" indent="0" algn="l" rtl="0">
              <a:lnSpc>
                <a:spcPct val="90000"/>
              </a:lnSpc>
              <a:spcBef>
                <a:spcPts val="1000"/>
              </a:spcBef>
              <a:spcAft>
                <a:spcPts val="0"/>
              </a:spcAft>
              <a:buClr>
                <a:srgbClr val="212121"/>
              </a:buClr>
              <a:buSzPts val="2000"/>
              <a:buNone/>
            </a:pPr>
            <a:r>
              <a:rPr lang="en-US" sz="2000"/>
              <a:t>Beneficiarios contingentes</a:t>
            </a:r>
            <a:endParaRPr/>
          </a:p>
          <a:p>
            <a:pPr marL="0" lvl="0" indent="0" algn="l" rtl="0">
              <a:lnSpc>
                <a:spcPct val="90000"/>
              </a:lnSpc>
              <a:spcBef>
                <a:spcPts val="1000"/>
              </a:spcBef>
              <a:spcAft>
                <a:spcPts val="0"/>
              </a:spcAft>
              <a:buClr>
                <a:srgbClr val="212121"/>
              </a:buClr>
              <a:buSzPts val="2000"/>
              <a:buNone/>
            </a:pPr>
            <a:r>
              <a:rPr lang="en-US" sz="2000"/>
              <a:t>Necesitan por lo menos una forma de identificación</a:t>
            </a:r>
            <a:endParaRPr/>
          </a:p>
          <a:p>
            <a:pPr marL="0" lvl="0" indent="0" algn="l" rtl="0">
              <a:lnSpc>
                <a:spcPct val="90000"/>
              </a:lnSpc>
              <a:spcBef>
                <a:spcPts val="1000"/>
              </a:spcBef>
              <a:spcAft>
                <a:spcPts val="0"/>
              </a:spcAft>
              <a:buClr>
                <a:srgbClr val="212121"/>
              </a:buClr>
              <a:buSzPts val="2000"/>
              <a:buNone/>
            </a:pPr>
            <a:r>
              <a:rPr lang="en-US" sz="2000"/>
              <a:t>Necesitamos saber que dia del Mes pagarán quincenalmente o mensualmente</a:t>
            </a:r>
            <a:endParaRPr/>
          </a:p>
          <a:p>
            <a:pPr marL="0" lvl="0" indent="0" algn="l" rtl="0">
              <a:lnSpc>
                <a:spcPct val="90000"/>
              </a:lnSpc>
              <a:spcBef>
                <a:spcPts val="1000"/>
              </a:spcBef>
              <a:spcAft>
                <a:spcPts val="0"/>
              </a:spcAft>
              <a:buClr>
                <a:srgbClr val="212121"/>
              </a:buClr>
              <a:buSzPts val="2000"/>
              <a:buNone/>
            </a:pPr>
            <a:endParaRPr sz="2000">
              <a:solidFill>
                <a:srgbClr val="21212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499" name="Google Shape;499;p40" descr="A close up of a logo&#10;&#10;Description automatically generated"/>
          <p:cNvPicPr preferRelativeResize="0"/>
          <p:nvPr/>
        </p:nvPicPr>
        <p:blipFill rotWithShape="1">
          <a:blip r:embed="rId3">
            <a:alphaModFix/>
          </a:blip>
          <a:srcRect/>
          <a:stretch/>
        </p:blipFill>
        <p:spPr>
          <a:xfrm>
            <a:off x="101800" y="101775"/>
            <a:ext cx="12192000" cy="6858000"/>
          </a:xfrm>
          <a:prstGeom prst="rect">
            <a:avLst/>
          </a:prstGeom>
          <a:noFill/>
          <a:ln>
            <a:noFill/>
          </a:ln>
        </p:spPr>
      </p:pic>
      <p:sp>
        <p:nvSpPr>
          <p:cNvPr id="500" name="Google Shape;500;p40"/>
          <p:cNvSpPr/>
          <p:nvPr/>
        </p:nvSpPr>
        <p:spPr>
          <a:xfrm>
            <a:off x="838200" y="1320724"/>
            <a:ext cx="9133200" cy="464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rgbClr val="4CBEFA"/>
                </a:solidFill>
              </a:rPr>
              <a:t>Comunicaciones Futuras</a:t>
            </a:r>
            <a:endParaRPr/>
          </a:p>
          <a:p>
            <a:pPr marL="285750" marR="0" lvl="0" indent="-285750" algn="l" rtl="0">
              <a:spcBef>
                <a:spcPts val="1200"/>
              </a:spcBef>
              <a:spcAft>
                <a:spcPts val="0"/>
              </a:spcAft>
              <a:buClr>
                <a:schemeClr val="accent1"/>
              </a:buClr>
              <a:buSzPts val="1960"/>
              <a:buChar char="•"/>
            </a:pPr>
            <a:r>
              <a:rPr lang="en-US" sz="2000"/>
              <a:t>Las llamadas telefónicas serán mías o del asegurador. Si alguien más te llama sobre la protección hipotecaria, darles mi número, para que no pierdas tu tiempo ni el de ellos. (Guardar mi número).</a:t>
            </a:r>
            <a:endParaRPr sz="2000"/>
          </a:p>
          <a:p>
            <a:pPr marL="285750" marR="0" lvl="0" indent="-285750" algn="l" rtl="0">
              <a:spcBef>
                <a:spcPts val="1200"/>
              </a:spcBef>
              <a:spcAft>
                <a:spcPts val="0"/>
              </a:spcAft>
              <a:buClr>
                <a:schemeClr val="accent1"/>
              </a:buClr>
              <a:buSzPts val="1960"/>
              <a:buChar char="•"/>
            </a:pPr>
            <a:r>
              <a:rPr lang="en-US" sz="2000"/>
              <a:t>No llenes más formularios, simplemente volverán a mi escritorio.</a:t>
            </a:r>
            <a:endParaRPr sz="2000"/>
          </a:p>
          <a:p>
            <a:pPr marL="285750" marR="0" lvl="0" indent="-285750" algn="l" rtl="0">
              <a:spcBef>
                <a:spcPts val="1200"/>
              </a:spcBef>
              <a:spcAft>
                <a:spcPts val="0"/>
              </a:spcAft>
              <a:buClr>
                <a:schemeClr val="accent1"/>
              </a:buClr>
              <a:buSzPts val="1960"/>
              <a:buChar char="•"/>
            </a:pPr>
            <a:r>
              <a:rPr lang="en-US" sz="2000"/>
              <a:t>Una vez más, soy su contacto principal. Si tiene alguna pregunta, necesita cambiar de beneficiario o cualquier cosa que pueda necesitar, llamarme.</a:t>
            </a:r>
            <a:endParaRPr sz="2000"/>
          </a:p>
          <a:p>
            <a:pPr marL="285750" marR="0" lvl="0" indent="-285750" algn="l" rtl="0">
              <a:spcBef>
                <a:spcPts val="1200"/>
              </a:spcBef>
              <a:spcAft>
                <a:spcPts val="0"/>
              </a:spcAft>
              <a:buClr>
                <a:schemeClr val="accent1"/>
              </a:buClr>
              <a:buSzPts val="1960"/>
              <a:buChar char="•"/>
            </a:pPr>
            <a:r>
              <a:rPr lang="en-US" sz="2000"/>
              <a:t>Si por alguna razón, esto no se aprueba, está bien no se preocupen. tengo más de 40 aseguradoras. Volveremos a reunirnos e iremos al plan B.</a:t>
            </a:r>
            <a:endParaRPr sz="2000"/>
          </a:p>
          <a:p>
            <a:pPr marL="457200" marR="0" lvl="0" indent="0" algn="l" rtl="0">
              <a:spcBef>
                <a:spcPts val="1200"/>
              </a:spcBef>
              <a:spcAft>
                <a:spcPts val="0"/>
              </a:spcAft>
              <a:buNone/>
            </a:pPr>
            <a:endParaRPr sz="2000"/>
          </a:p>
        </p:txBody>
      </p:sp>
      <p:sp>
        <p:nvSpPr>
          <p:cNvPr id="501" name="Google Shape;501;p40"/>
          <p:cNvSpPr/>
          <p:nvPr/>
        </p:nvSpPr>
        <p:spPr>
          <a:xfrm>
            <a:off x="838200" y="160898"/>
            <a:ext cx="10882183"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latin typeface="Arial Black"/>
                <a:ea typeface="Arial Black"/>
                <a:cs typeface="Arial Black"/>
                <a:sym typeface="Arial Black"/>
              </a:rPr>
              <a:t>Felicitaciones</a:t>
            </a:r>
            <a:r>
              <a:rPr lang="en-US" sz="4800" b="1">
                <a:solidFill>
                  <a:srgbClr val="000000"/>
                </a:solidFill>
                <a:latin typeface="Arial Black"/>
                <a:ea typeface="Arial Black"/>
                <a:cs typeface="Arial Black"/>
                <a:sym typeface="Arial Black"/>
              </a:rPr>
              <a:t>!</a:t>
            </a:r>
            <a:endParaRPr sz="700">
              <a:solidFill>
                <a:schemeClr val="dk1"/>
              </a:solidFill>
              <a:latin typeface="Calibri"/>
              <a:ea typeface="Calibri"/>
              <a:cs typeface="Calibri"/>
              <a:sym typeface="Calibri"/>
            </a:endParaRPr>
          </a:p>
        </p:txBody>
      </p:sp>
      <p:sp>
        <p:nvSpPr>
          <p:cNvPr id="502" name="Google Shape;502;p40"/>
          <p:cNvSpPr/>
          <p:nvPr/>
        </p:nvSpPr>
        <p:spPr>
          <a:xfrm>
            <a:off x="952159" y="9278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3" name="Google Shape;503;p40"/>
          <p:cNvSpPr/>
          <p:nvPr/>
        </p:nvSpPr>
        <p:spPr>
          <a:xfrm>
            <a:off x="933903" y="1933578"/>
            <a:ext cx="485578" cy="60938"/>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41" descr="A close up of a logo&#10;&#10;Description automatically generated"/>
          <p:cNvPicPr preferRelativeResize="0"/>
          <p:nvPr/>
        </p:nvPicPr>
        <p:blipFill rotWithShape="1">
          <a:blip r:embed="rId3">
            <a:alphaModFix/>
          </a:blip>
          <a:srcRect/>
          <a:stretch/>
        </p:blipFill>
        <p:spPr>
          <a:xfrm>
            <a:off x="0" y="190878"/>
            <a:ext cx="12192000" cy="6858000"/>
          </a:xfrm>
          <a:prstGeom prst="rect">
            <a:avLst/>
          </a:prstGeom>
          <a:noFill/>
          <a:ln>
            <a:noFill/>
          </a:ln>
        </p:spPr>
      </p:pic>
      <p:sp>
        <p:nvSpPr>
          <p:cNvPr id="509" name="Google Shape;509;p41"/>
          <p:cNvSpPr/>
          <p:nvPr/>
        </p:nvSpPr>
        <p:spPr>
          <a:xfrm>
            <a:off x="838200" y="160898"/>
            <a:ext cx="10882183"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solidFill>
                  <a:srgbClr val="000000"/>
                </a:solidFill>
                <a:latin typeface="Arial Black"/>
                <a:ea typeface="Arial Black"/>
                <a:cs typeface="Arial Black"/>
                <a:sym typeface="Arial Black"/>
              </a:rPr>
              <a:t>Preguntas Finales</a:t>
            </a:r>
            <a:endParaRPr sz="700">
              <a:solidFill>
                <a:schemeClr val="dk1"/>
              </a:solidFill>
              <a:latin typeface="Calibri"/>
              <a:ea typeface="Calibri"/>
              <a:cs typeface="Calibri"/>
              <a:sym typeface="Calibri"/>
            </a:endParaRPr>
          </a:p>
        </p:txBody>
      </p:sp>
      <p:sp>
        <p:nvSpPr>
          <p:cNvPr id="510" name="Google Shape;510;p41"/>
          <p:cNvSpPr/>
          <p:nvPr/>
        </p:nvSpPr>
        <p:spPr>
          <a:xfrm>
            <a:off x="952159" y="9278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1" name="Google Shape;511;p41"/>
          <p:cNvSpPr/>
          <p:nvPr/>
        </p:nvSpPr>
        <p:spPr>
          <a:xfrm>
            <a:off x="838200" y="1274923"/>
            <a:ext cx="10569728" cy="503645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t>Basándome en algunas de las cosas que discutimos, tengo un par de preguntas adicionales.</a:t>
            </a:r>
            <a:endParaRPr sz="2000"/>
          </a:p>
          <a:p>
            <a:pPr marL="0" marR="0" lvl="0" indent="0" algn="l" rtl="0">
              <a:spcBef>
                <a:spcPts val="0"/>
              </a:spcBef>
              <a:spcAft>
                <a:spcPts val="0"/>
              </a:spcAft>
              <a:buNone/>
            </a:pPr>
            <a:endParaRPr sz="2000"/>
          </a:p>
          <a:p>
            <a:pPr marL="0" marR="0" lvl="0" indent="0" algn="l" rtl="0">
              <a:spcBef>
                <a:spcPts val="0"/>
              </a:spcBef>
              <a:spcAft>
                <a:spcPts val="0"/>
              </a:spcAft>
              <a:buNone/>
            </a:pPr>
            <a:endParaRPr sz="2000"/>
          </a:p>
          <a:p>
            <a:pPr marL="0" marR="0" lvl="0" indent="0" algn="l" rtl="0">
              <a:spcBef>
                <a:spcPts val="0"/>
              </a:spcBef>
              <a:spcAft>
                <a:spcPts val="0"/>
              </a:spcAft>
              <a:buNone/>
            </a:pPr>
            <a:endParaRPr sz="2000">
              <a:solidFill>
                <a:srgbClr val="000000"/>
              </a:solidFill>
              <a:latin typeface="Arial"/>
              <a:ea typeface="Arial"/>
              <a:cs typeface="Arial"/>
              <a:sym typeface="Arial"/>
            </a:endParaRPr>
          </a:p>
          <a:p>
            <a:pPr marL="342900" marR="0" lvl="0" indent="-342900" algn="l" rtl="0">
              <a:spcBef>
                <a:spcPts val="0"/>
              </a:spcBef>
              <a:spcAft>
                <a:spcPts val="0"/>
              </a:spcAft>
              <a:buClr>
                <a:schemeClr val="accent1"/>
              </a:buClr>
              <a:buSzPts val="2000"/>
              <a:buFont typeface="Calibri"/>
              <a:buAutoNum type="arabicPeriod"/>
            </a:pPr>
            <a:r>
              <a:rPr lang="en-US" sz="2000" b="1"/>
              <a:t>¿Qué pasaría si pudiera mostrarle una manera de pagar toda su deuda, incluida su hipoteca, en 9 años o menos sin gastar más dinero del que tiene hoy? ¿Desea que le enviemos información sobre cómo calificar?</a:t>
            </a:r>
            <a:endParaRPr sz="2000" b="1"/>
          </a:p>
          <a:p>
            <a:pPr marL="0" marR="0" lvl="0" indent="0" algn="l" rtl="0">
              <a:spcBef>
                <a:spcPts val="1200"/>
              </a:spcBef>
              <a:spcAft>
                <a:spcPts val="0"/>
              </a:spcAft>
              <a:buNone/>
            </a:pPr>
            <a:endParaRPr sz="2000">
              <a:solidFill>
                <a:srgbClr val="000000"/>
              </a:solidFill>
              <a:latin typeface="Arial"/>
              <a:ea typeface="Arial"/>
              <a:cs typeface="Arial"/>
              <a:sym typeface="Arial"/>
            </a:endParaRPr>
          </a:p>
          <a:p>
            <a:pPr marL="0" marR="0" lvl="0" indent="0" algn="l" rtl="0">
              <a:spcBef>
                <a:spcPts val="0"/>
              </a:spcBef>
              <a:spcAft>
                <a:spcPts val="0"/>
              </a:spcAft>
              <a:buNone/>
            </a:pPr>
            <a:endParaRPr sz="2000">
              <a:solidFill>
                <a:srgbClr val="000000"/>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15" descr="A close up of a logo&#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02" name="Google Shape;102;p15"/>
          <p:cNvSpPr/>
          <p:nvPr/>
        </p:nvSpPr>
        <p:spPr>
          <a:xfrm>
            <a:off x="576197" y="273375"/>
            <a:ext cx="5289300" cy="9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latin typeface="Arial Black"/>
                <a:ea typeface="Arial Black"/>
                <a:cs typeface="Arial Black"/>
                <a:sym typeface="Arial Black"/>
              </a:rPr>
              <a:t>Rol</a:t>
            </a:r>
            <a:r>
              <a:rPr lang="en-US" sz="4800" b="1">
                <a:solidFill>
                  <a:srgbClr val="000000"/>
                </a:solidFill>
                <a:latin typeface="Arial Black"/>
                <a:ea typeface="Arial Black"/>
                <a:cs typeface="Arial Black"/>
                <a:sym typeface="Arial Black"/>
              </a:rPr>
              <a:t> + P</a:t>
            </a:r>
            <a:r>
              <a:rPr lang="en-US" sz="4800" b="1">
                <a:latin typeface="Arial Black"/>
                <a:ea typeface="Arial Black"/>
                <a:cs typeface="Arial Black"/>
                <a:sym typeface="Arial Black"/>
              </a:rPr>
              <a:t>roposito</a:t>
            </a:r>
            <a:endParaRPr/>
          </a:p>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3" name="Google Shape;103;p15"/>
          <p:cNvSpPr/>
          <p:nvPr/>
        </p:nvSpPr>
        <p:spPr>
          <a:xfrm>
            <a:off x="388300" y="1658876"/>
            <a:ext cx="4095900" cy="4601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4CBEFA"/>
                </a:solidFill>
                <a:latin typeface="Arial"/>
                <a:ea typeface="Arial"/>
                <a:cs typeface="Arial"/>
                <a:sym typeface="Arial"/>
              </a:rPr>
              <a:t>M</a:t>
            </a:r>
            <a:r>
              <a:rPr lang="en-US" sz="3200">
                <a:solidFill>
                  <a:srgbClr val="4CBEFA"/>
                </a:solidFill>
              </a:rPr>
              <a:t>i</a:t>
            </a:r>
            <a:r>
              <a:rPr lang="en-US" sz="3200">
                <a:solidFill>
                  <a:srgbClr val="4CBEFA"/>
                </a:solidFill>
                <a:latin typeface="Arial"/>
                <a:ea typeface="Arial"/>
                <a:cs typeface="Arial"/>
                <a:sym typeface="Arial"/>
              </a:rPr>
              <a:t> Rol</a:t>
            </a:r>
            <a:endParaRPr/>
          </a:p>
          <a:p>
            <a:pPr marL="457200" marR="0" lvl="0" indent="-355600" algn="l" rtl="0">
              <a:spcBef>
                <a:spcPts val="0"/>
              </a:spcBef>
              <a:spcAft>
                <a:spcPts val="0"/>
              </a:spcAft>
              <a:buSzPts val="2000"/>
              <a:buChar char="●"/>
            </a:pPr>
            <a:r>
              <a:rPr lang="en-US" sz="2000">
                <a:solidFill>
                  <a:srgbClr val="000000"/>
                </a:solidFill>
                <a:latin typeface="Arial"/>
                <a:ea typeface="Arial"/>
                <a:cs typeface="Arial"/>
                <a:sym typeface="Arial"/>
              </a:rPr>
              <a:t>Yo soy  un Ase</a:t>
            </a:r>
            <a:r>
              <a:rPr lang="en-US" sz="2000"/>
              <a:t>gurador con licencia del estado</a:t>
            </a:r>
            <a:endParaRPr sz="2000"/>
          </a:p>
          <a:p>
            <a:pPr marL="457200" marR="0" lvl="0" indent="-355600" algn="l" rtl="0">
              <a:spcBef>
                <a:spcPts val="0"/>
              </a:spcBef>
              <a:spcAft>
                <a:spcPts val="0"/>
              </a:spcAft>
              <a:buSzPts val="2000"/>
              <a:buChar char="●"/>
            </a:pPr>
            <a:r>
              <a:rPr lang="en-US" sz="2000">
                <a:solidFill>
                  <a:srgbClr val="000000"/>
                </a:solidFill>
                <a:latin typeface="Arial"/>
                <a:ea typeface="Arial"/>
                <a:cs typeface="Arial"/>
                <a:sym typeface="Arial"/>
              </a:rPr>
              <a:t> Con 40 </a:t>
            </a:r>
            <a:r>
              <a:rPr lang="en-US" sz="2000"/>
              <a:t>o más</a:t>
            </a:r>
            <a:r>
              <a:rPr lang="en-US" sz="2000">
                <a:solidFill>
                  <a:srgbClr val="000000"/>
                </a:solidFill>
                <a:latin typeface="Arial"/>
                <a:ea typeface="Arial"/>
                <a:cs typeface="Arial"/>
                <a:sym typeface="Arial"/>
              </a:rPr>
              <a:t> </a:t>
            </a:r>
            <a:r>
              <a:rPr lang="en-US" sz="2000"/>
              <a:t>compañías aseguradoras a mi disposición</a:t>
            </a:r>
            <a:r>
              <a:rPr lang="en-US" sz="2000">
                <a:solidFill>
                  <a:srgbClr val="000000"/>
                </a:solidFill>
                <a:latin typeface="Arial"/>
                <a:ea typeface="Arial"/>
                <a:cs typeface="Arial"/>
                <a:sym typeface="Arial"/>
              </a:rPr>
              <a:t>. La </a:t>
            </a:r>
            <a:r>
              <a:rPr lang="en-US" sz="2000"/>
              <a:t>única</a:t>
            </a:r>
            <a:r>
              <a:rPr lang="en-US" sz="2000">
                <a:solidFill>
                  <a:srgbClr val="000000"/>
                </a:solidFill>
                <a:latin typeface="Arial"/>
                <a:ea typeface="Arial"/>
                <a:cs typeface="Arial"/>
                <a:sym typeface="Arial"/>
              </a:rPr>
              <a:t> </a:t>
            </a:r>
            <a:r>
              <a:rPr lang="en-US" sz="2000"/>
              <a:t>razón</a:t>
            </a:r>
            <a:r>
              <a:rPr lang="en-US" sz="2000">
                <a:solidFill>
                  <a:srgbClr val="000000"/>
                </a:solidFill>
                <a:latin typeface="Arial"/>
                <a:ea typeface="Arial"/>
                <a:cs typeface="Arial"/>
                <a:sym typeface="Arial"/>
              </a:rPr>
              <a:t> que yo </a:t>
            </a:r>
            <a:r>
              <a:rPr lang="en-US" sz="2000"/>
              <a:t>escogería</a:t>
            </a:r>
            <a:r>
              <a:rPr lang="en-US" sz="2000">
                <a:solidFill>
                  <a:srgbClr val="000000"/>
                </a:solidFill>
                <a:latin typeface="Arial"/>
                <a:ea typeface="Arial"/>
                <a:cs typeface="Arial"/>
                <a:sym typeface="Arial"/>
              </a:rPr>
              <a:t> una </a:t>
            </a:r>
            <a:r>
              <a:rPr lang="en-US" sz="2000"/>
              <a:t>en vez de otra son factores como edad, salud, y cantidad de la hipoteca.</a:t>
            </a:r>
            <a:r>
              <a:rPr lang="en-US" sz="2000">
                <a:solidFill>
                  <a:srgbClr val="000000"/>
                </a:solidFill>
                <a:latin typeface="Arial"/>
                <a:ea typeface="Arial"/>
                <a:cs typeface="Arial"/>
                <a:sym typeface="Arial"/>
              </a:rPr>
              <a:t> </a:t>
            </a:r>
            <a:endParaRPr/>
          </a:p>
          <a:p>
            <a:pPr marL="457200" marR="0" lvl="0" indent="-355600" algn="l" rtl="0">
              <a:spcBef>
                <a:spcPts val="0"/>
              </a:spcBef>
              <a:spcAft>
                <a:spcPts val="0"/>
              </a:spcAft>
              <a:buSzPts val="2000"/>
              <a:buChar char="●"/>
            </a:pPr>
            <a:r>
              <a:rPr lang="en-US" sz="2000"/>
              <a:t>Yo no estoy obligado con ningún Asegurador, Pues </a:t>
            </a:r>
            <a:r>
              <a:rPr lang="en-US" sz="2000">
                <a:solidFill>
                  <a:srgbClr val="000000"/>
                </a:solidFill>
                <a:latin typeface="Arial"/>
                <a:ea typeface="Arial"/>
                <a:cs typeface="Arial"/>
                <a:sym typeface="Arial"/>
              </a:rPr>
              <a:t> </a:t>
            </a:r>
            <a:r>
              <a:rPr lang="en-US" sz="2000"/>
              <a:t>trabajo</a:t>
            </a:r>
            <a:r>
              <a:rPr lang="en-US" sz="2000">
                <a:solidFill>
                  <a:srgbClr val="000000"/>
                </a:solidFill>
                <a:latin typeface="Arial"/>
                <a:ea typeface="Arial"/>
                <a:cs typeface="Arial"/>
                <a:sym typeface="Arial"/>
              </a:rPr>
              <a:t> para</a:t>
            </a:r>
            <a:r>
              <a:rPr lang="en-US" sz="2000" b="1">
                <a:solidFill>
                  <a:srgbClr val="000000"/>
                </a:solidFill>
              </a:rPr>
              <a:t> USTED</a:t>
            </a:r>
            <a:r>
              <a:rPr lang="en-US" sz="2000">
                <a:solidFill>
                  <a:srgbClr val="000000"/>
                </a:solidFill>
              </a:rPr>
              <a:t> y no la </a:t>
            </a:r>
            <a:r>
              <a:rPr lang="en-US" sz="2000"/>
              <a:t>compañía </a:t>
            </a:r>
            <a:r>
              <a:rPr lang="en-US" sz="2000">
                <a:solidFill>
                  <a:srgbClr val="000000"/>
                </a:solidFill>
              </a:rPr>
              <a:t>aseguradora.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104;p15"/>
          <p:cNvSpPr/>
          <p:nvPr/>
        </p:nvSpPr>
        <p:spPr>
          <a:xfrm>
            <a:off x="4759600" y="1689350"/>
            <a:ext cx="3078000" cy="2496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4CBEFA"/>
                </a:solidFill>
              </a:rPr>
              <a:t>Mi experiencia</a:t>
            </a:r>
            <a:endParaRPr/>
          </a:p>
          <a:p>
            <a:pPr marL="0" marR="0" lvl="0" indent="0" algn="l" rtl="0">
              <a:spcBef>
                <a:spcPts val="0"/>
              </a:spcBef>
              <a:spcAft>
                <a:spcPts val="0"/>
              </a:spcAft>
              <a:buNone/>
            </a:pPr>
            <a:r>
              <a:rPr lang="en-US" sz="2000"/>
              <a:t>Para navegar por esas</a:t>
            </a:r>
            <a:endParaRPr sz="2000"/>
          </a:p>
          <a:p>
            <a:pPr marL="0" marR="0" lvl="0" indent="0" algn="l" rtl="0">
              <a:spcBef>
                <a:spcPts val="0"/>
              </a:spcBef>
              <a:spcAft>
                <a:spcPts val="0"/>
              </a:spcAft>
              <a:buNone/>
            </a:pPr>
            <a:r>
              <a:rPr lang="en-US" sz="2000"/>
              <a:t>opciones y  quizás opciones limitadas que sean lo mejor para usted(es), según su salud y su presupuesto.</a:t>
            </a:r>
            <a:endParaRPr sz="2000"/>
          </a:p>
          <a:p>
            <a:pPr marL="0" marR="0" lvl="0" indent="0" algn="l" rtl="0">
              <a:spcBef>
                <a:spcPts val="0"/>
              </a:spcBef>
              <a:spcAft>
                <a:spcPts val="0"/>
              </a:spcAft>
              <a:buNone/>
            </a:pPr>
            <a:endParaRPr sz="2000"/>
          </a:p>
          <a:p>
            <a:pPr marL="0" marR="0" lvl="0" indent="0" algn="l" rtl="0">
              <a:spcBef>
                <a:spcPts val="0"/>
              </a:spcBef>
              <a:spcAft>
                <a:spcPts val="0"/>
              </a:spcAft>
              <a:buNone/>
            </a:pPr>
            <a:endParaRPr sz="2000"/>
          </a:p>
        </p:txBody>
      </p:sp>
      <p:sp>
        <p:nvSpPr>
          <p:cNvPr id="105" name="Google Shape;105;p15"/>
          <p:cNvSpPr/>
          <p:nvPr/>
        </p:nvSpPr>
        <p:spPr>
          <a:xfrm>
            <a:off x="8582750" y="1658876"/>
            <a:ext cx="2875500" cy="4906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4CBEFA"/>
                </a:solidFill>
              </a:rPr>
              <a:t>Mi propósito</a:t>
            </a:r>
            <a:endParaRPr sz="2000"/>
          </a:p>
          <a:p>
            <a:pPr marL="0" marR="0" lvl="0" indent="0" algn="l" rtl="0">
              <a:spcBef>
                <a:spcPts val="0"/>
              </a:spcBef>
              <a:spcAft>
                <a:spcPts val="0"/>
              </a:spcAft>
              <a:buNone/>
            </a:pPr>
            <a:r>
              <a:rPr lang="en-US" sz="2000"/>
              <a:t>Mi trabajo es ayudarle (los) a encontrar una cobertura que proteja a la familia y tenga sentido.</a:t>
            </a:r>
            <a:endParaRPr sz="2000"/>
          </a:p>
          <a:p>
            <a:pPr marL="0" marR="0" lvl="0" indent="0" algn="l" rtl="0">
              <a:spcBef>
                <a:spcPts val="0"/>
              </a:spcBef>
              <a:spcAft>
                <a:spcPts val="0"/>
              </a:spcAft>
              <a:buNone/>
            </a:pPr>
            <a:r>
              <a:rPr lang="en-US" sz="2000"/>
              <a:t> Si encontramos algo en que estamos de acuerdo y que tiene sentido, es mi trabajo ayudarlo a solicitar la cobertura y verle pasar a través del proceso de suscripción.</a:t>
            </a:r>
            <a:endParaRPr sz="2000"/>
          </a:p>
          <a:p>
            <a:pPr marL="0" marR="0" lvl="0" indent="0" algn="l" rtl="0">
              <a:spcBef>
                <a:spcPts val="0"/>
              </a:spcBef>
              <a:spcAft>
                <a:spcPts val="0"/>
              </a:spcAft>
              <a:buNone/>
            </a:pPr>
            <a:endParaRPr sz="2000"/>
          </a:p>
        </p:txBody>
      </p:sp>
      <p:sp>
        <p:nvSpPr>
          <p:cNvPr id="106" name="Google Shape;106;p15"/>
          <p:cNvSpPr/>
          <p:nvPr/>
        </p:nvSpPr>
        <p:spPr>
          <a:xfrm>
            <a:off x="690154" y="1040376"/>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pic>
        <p:nvPicPr>
          <p:cNvPr id="516" name="Google Shape;516;p42" descr="A close up of a logo&#10;&#10;Description automatically generated"/>
          <p:cNvPicPr preferRelativeResize="0"/>
          <p:nvPr/>
        </p:nvPicPr>
        <p:blipFill rotWithShape="1">
          <a:blip r:embed="rId3">
            <a:alphaModFix/>
          </a:blip>
          <a:srcRect/>
          <a:stretch/>
        </p:blipFill>
        <p:spPr>
          <a:xfrm>
            <a:off x="0" y="160898"/>
            <a:ext cx="12192000" cy="6858000"/>
          </a:xfrm>
          <a:prstGeom prst="rect">
            <a:avLst/>
          </a:prstGeom>
          <a:noFill/>
          <a:ln>
            <a:noFill/>
          </a:ln>
        </p:spPr>
      </p:pic>
      <p:sp>
        <p:nvSpPr>
          <p:cNvPr id="517" name="Google Shape;517;p42"/>
          <p:cNvSpPr/>
          <p:nvPr/>
        </p:nvSpPr>
        <p:spPr>
          <a:xfrm>
            <a:off x="787300" y="160898"/>
            <a:ext cx="10882200" cy="831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Preguntas Finales</a:t>
            </a:r>
            <a:endParaRPr sz="700">
              <a:solidFill>
                <a:schemeClr val="dk1"/>
              </a:solidFill>
              <a:latin typeface="Calibri"/>
              <a:ea typeface="Calibri"/>
              <a:cs typeface="Calibri"/>
              <a:sym typeface="Calibri"/>
            </a:endParaRPr>
          </a:p>
        </p:txBody>
      </p:sp>
      <p:sp>
        <p:nvSpPr>
          <p:cNvPr id="518" name="Google Shape;518;p42"/>
          <p:cNvSpPr/>
          <p:nvPr/>
        </p:nvSpPr>
        <p:spPr>
          <a:xfrm>
            <a:off x="952159" y="9278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9" name="Google Shape;519;p42"/>
          <p:cNvSpPr/>
          <p:nvPr/>
        </p:nvSpPr>
        <p:spPr>
          <a:xfrm>
            <a:off x="838200" y="1274923"/>
            <a:ext cx="10569728" cy="503645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000"/>
              <a:t>Basándome en algunas de las cosas que discutimos, tengo un par de preguntas adicionales.</a:t>
            </a:r>
            <a:endParaRPr sz="2000"/>
          </a:p>
          <a:p>
            <a:pPr marL="0" marR="0" lvl="0" indent="0" algn="l" rtl="0">
              <a:spcBef>
                <a:spcPts val="0"/>
              </a:spcBef>
              <a:spcAft>
                <a:spcPts val="0"/>
              </a:spcAft>
              <a:buNone/>
            </a:pPr>
            <a:endParaRPr sz="2000"/>
          </a:p>
          <a:p>
            <a:pPr marL="0" marR="0" lvl="0" indent="0" algn="l" rtl="0">
              <a:spcBef>
                <a:spcPts val="0"/>
              </a:spcBef>
              <a:spcAft>
                <a:spcPts val="0"/>
              </a:spcAft>
              <a:buNone/>
            </a:pPr>
            <a:endParaRPr sz="2000">
              <a:solidFill>
                <a:srgbClr val="000000"/>
              </a:solidFill>
              <a:latin typeface="Arial"/>
              <a:ea typeface="Arial"/>
              <a:cs typeface="Arial"/>
              <a:sym typeface="Arial"/>
            </a:endParaRPr>
          </a:p>
          <a:p>
            <a:pPr marL="457200" lvl="0" indent="-355600" algn="l" rtl="0">
              <a:spcBef>
                <a:spcPts val="0"/>
              </a:spcBef>
              <a:spcAft>
                <a:spcPts val="0"/>
              </a:spcAft>
              <a:buClr>
                <a:schemeClr val="accent1"/>
              </a:buClr>
              <a:buSzPts val="2000"/>
              <a:buFont typeface="Calibri"/>
              <a:buAutoNum type="arabicPeriod"/>
            </a:pPr>
            <a:r>
              <a:rPr lang="en-US" sz="2000" b="1"/>
              <a:t>¿Qué pasaría si pudiera mostrarle una manera de pagar toda su deuda, incluida su hipoteca, en 9 años o menos sin gastar más dinero del que tiene hoy? ¿Desea que le enviemos información sobre cómo calificar?</a:t>
            </a:r>
            <a:endParaRPr sz="2000" b="1"/>
          </a:p>
          <a:p>
            <a:pPr marL="0" lvl="0" indent="0" algn="l" rtl="0">
              <a:spcBef>
                <a:spcPts val="0"/>
              </a:spcBef>
              <a:spcAft>
                <a:spcPts val="0"/>
              </a:spcAft>
              <a:buNone/>
            </a:pPr>
            <a:endParaRPr sz="2000" b="1"/>
          </a:p>
          <a:p>
            <a:pPr marL="342900" marR="0" lvl="0" indent="-342900" algn="l" rtl="0">
              <a:spcBef>
                <a:spcPts val="0"/>
              </a:spcBef>
              <a:spcAft>
                <a:spcPts val="0"/>
              </a:spcAft>
              <a:buClr>
                <a:schemeClr val="accent1"/>
              </a:buClr>
              <a:buSzPts val="2000"/>
              <a:buFont typeface="Calibri"/>
              <a:buAutoNum type="arabicPeriod"/>
            </a:pPr>
            <a:r>
              <a:rPr lang="en-US" sz="2000" b="1"/>
              <a:t>¿Está su dinero de jubilación protegido de la caída del mercado? ¿Qué pasa si podemos enviarle información sobre una manera de asegurarnos de que no perderá dinero debido a la disminución del mercado durante la jubilación y aún tendrá un ingreso garantizado de por vida?</a:t>
            </a:r>
            <a:endParaRPr sz="2000" b="1"/>
          </a:p>
          <a:p>
            <a:pPr marL="0" marR="0" lvl="0" indent="0" algn="l" rtl="0">
              <a:spcBef>
                <a:spcPts val="1200"/>
              </a:spcBef>
              <a:spcAft>
                <a:spcPts val="0"/>
              </a:spcAft>
              <a:buNone/>
            </a:pPr>
            <a:endParaRPr sz="2000" b="1"/>
          </a:p>
          <a:p>
            <a:pPr marL="0" marR="0" lvl="0" indent="0" algn="l" rtl="0">
              <a:spcBef>
                <a:spcPts val="1200"/>
              </a:spcBef>
              <a:spcAft>
                <a:spcPts val="0"/>
              </a:spcAft>
              <a:buNone/>
            </a:pPr>
            <a:endParaRPr sz="2000" b="1"/>
          </a:p>
          <a:p>
            <a:pPr marL="0" marR="0" lvl="0" indent="0" algn="l" rtl="0">
              <a:spcBef>
                <a:spcPts val="0"/>
              </a:spcBef>
              <a:spcAft>
                <a:spcPts val="0"/>
              </a:spcAft>
              <a:buNone/>
            </a:pPr>
            <a:endParaRPr sz="2000">
              <a:solidFill>
                <a:srgbClr val="000000"/>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pic>
        <p:nvPicPr>
          <p:cNvPr id="524" name="Google Shape;524;p43" descr="A close up of a logo&#10;&#10;Description automatically generated"/>
          <p:cNvPicPr preferRelativeResize="0"/>
          <p:nvPr/>
        </p:nvPicPr>
        <p:blipFill rotWithShape="1">
          <a:blip r:embed="rId3">
            <a:alphaModFix/>
          </a:blip>
          <a:srcRect/>
          <a:stretch/>
        </p:blipFill>
        <p:spPr>
          <a:xfrm>
            <a:off x="0" y="160898"/>
            <a:ext cx="12192000" cy="6858000"/>
          </a:xfrm>
          <a:prstGeom prst="rect">
            <a:avLst/>
          </a:prstGeom>
          <a:noFill/>
          <a:ln>
            <a:noFill/>
          </a:ln>
        </p:spPr>
      </p:pic>
      <p:sp>
        <p:nvSpPr>
          <p:cNvPr id="525" name="Google Shape;525;p43"/>
          <p:cNvSpPr/>
          <p:nvPr/>
        </p:nvSpPr>
        <p:spPr>
          <a:xfrm>
            <a:off x="787300" y="160898"/>
            <a:ext cx="10882200" cy="831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Preguntas Finales</a:t>
            </a:r>
            <a:endParaRPr sz="700">
              <a:solidFill>
                <a:schemeClr val="dk1"/>
              </a:solidFill>
              <a:latin typeface="Calibri"/>
              <a:ea typeface="Calibri"/>
              <a:cs typeface="Calibri"/>
              <a:sym typeface="Calibri"/>
            </a:endParaRPr>
          </a:p>
        </p:txBody>
      </p:sp>
      <p:sp>
        <p:nvSpPr>
          <p:cNvPr id="526" name="Google Shape;526;p43"/>
          <p:cNvSpPr/>
          <p:nvPr/>
        </p:nvSpPr>
        <p:spPr>
          <a:xfrm>
            <a:off x="952159" y="927890"/>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7" name="Google Shape;527;p43"/>
          <p:cNvSpPr/>
          <p:nvPr/>
        </p:nvSpPr>
        <p:spPr>
          <a:xfrm>
            <a:off x="838200" y="1274923"/>
            <a:ext cx="10569728" cy="503645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000"/>
              <a:t>Basándome en algunas de las cosas que discutimos, tengo un par de preguntas adicionales.</a:t>
            </a:r>
            <a:endParaRPr sz="2000"/>
          </a:p>
          <a:p>
            <a:pPr marL="0" marR="0" lvl="0" indent="0" algn="l" rtl="0">
              <a:spcBef>
                <a:spcPts val="0"/>
              </a:spcBef>
              <a:spcAft>
                <a:spcPts val="0"/>
              </a:spcAft>
              <a:buNone/>
            </a:pPr>
            <a:endParaRPr sz="2000"/>
          </a:p>
          <a:p>
            <a:pPr marL="457200" lvl="0" indent="-355600" algn="l" rtl="0">
              <a:spcBef>
                <a:spcPts val="0"/>
              </a:spcBef>
              <a:spcAft>
                <a:spcPts val="0"/>
              </a:spcAft>
              <a:buClr>
                <a:schemeClr val="accent1"/>
              </a:buClr>
              <a:buSzPts val="2000"/>
              <a:buFont typeface="Calibri"/>
              <a:buAutoNum type="arabicPeriod"/>
            </a:pPr>
            <a:r>
              <a:rPr lang="en-US" sz="2000" b="1"/>
              <a:t>¿Qué pasaría si pudiera mostrarle una manera de pagar toda su deuda, incluida su hipoteca, en 9 años o menos sin gastar más dinero del que tiene hoy? ¿Desea que le enviemos información sobre cómo calificar?</a:t>
            </a:r>
            <a:endParaRPr sz="2000" b="1"/>
          </a:p>
          <a:p>
            <a:pPr marL="0" lvl="0" indent="0" algn="l" rtl="0">
              <a:spcBef>
                <a:spcPts val="0"/>
              </a:spcBef>
              <a:spcAft>
                <a:spcPts val="0"/>
              </a:spcAft>
              <a:buNone/>
            </a:pPr>
            <a:endParaRPr sz="2000" b="1"/>
          </a:p>
          <a:p>
            <a:pPr marL="457200" lvl="0" indent="-355600" algn="l" rtl="0">
              <a:spcBef>
                <a:spcPts val="0"/>
              </a:spcBef>
              <a:spcAft>
                <a:spcPts val="0"/>
              </a:spcAft>
              <a:buClr>
                <a:schemeClr val="accent1"/>
              </a:buClr>
              <a:buSzPts val="2000"/>
              <a:buFont typeface="Calibri"/>
              <a:buAutoNum type="arabicPeriod"/>
            </a:pPr>
            <a:r>
              <a:rPr lang="en-US" sz="2000" b="1"/>
              <a:t>¿Está su dinero de jubilación protegido de la caída del mercado? ¿Qué pasa si podemos enviarle información sobre una manera de asegurarnos de que no perderá dinero debido a la disminución del mercado durante la jubilación y aún tendrá un ingreso garantizado de por vida?</a:t>
            </a:r>
            <a:endParaRPr sz="2000" b="1"/>
          </a:p>
          <a:p>
            <a:pPr marL="457200" lvl="0" indent="0" algn="l" rtl="0">
              <a:spcBef>
                <a:spcPts val="0"/>
              </a:spcBef>
              <a:spcAft>
                <a:spcPts val="0"/>
              </a:spcAft>
              <a:buNone/>
            </a:pPr>
            <a:endParaRPr sz="2000" b="1"/>
          </a:p>
          <a:p>
            <a:pPr marL="457200" lvl="0" indent="-355600" algn="l" rtl="0">
              <a:spcBef>
                <a:spcPts val="0"/>
              </a:spcBef>
              <a:spcAft>
                <a:spcPts val="0"/>
              </a:spcAft>
              <a:buClr>
                <a:schemeClr val="accent1"/>
              </a:buClr>
              <a:buSzPts val="2000"/>
              <a:buFont typeface="Calibri"/>
              <a:buAutoNum type="arabicPeriod"/>
            </a:pPr>
            <a:r>
              <a:rPr lang="en-US" sz="2000" b="1"/>
              <a:t>Referencias. ¿A quién conoces que te pueden gustar las cotizaciones para protección hipotecaria, seguro de vida, gasto final, ahorros para niños en la universidad o vida sin deudas?</a:t>
            </a:r>
            <a:endParaRPr sz="2000" b="1"/>
          </a:p>
          <a:p>
            <a:pPr marL="0" marR="0" lvl="0" indent="0" algn="l" rtl="0">
              <a:spcBef>
                <a:spcPts val="0"/>
              </a:spcBef>
              <a:spcAft>
                <a:spcPts val="0"/>
              </a:spcAft>
              <a:buNone/>
            </a:pPr>
            <a:endParaRPr sz="2000" b="1"/>
          </a:p>
          <a:p>
            <a:pPr marL="0" marR="0" lvl="0" indent="0" algn="l" rtl="0">
              <a:spcBef>
                <a:spcPts val="0"/>
              </a:spcBef>
              <a:spcAft>
                <a:spcPts val="0"/>
              </a:spcAft>
              <a:buNone/>
            </a:pPr>
            <a:endParaRPr sz="2000" b="1"/>
          </a:p>
          <a:p>
            <a:pPr marL="0" marR="0" lvl="0" indent="0" algn="l" rtl="0">
              <a:spcBef>
                <a:spcPts val="0"/>
              </a:spcBef>
              <a:spcAft>
                <a:spcPts val="0"/>
              </a:spcAft>
              <a:buNone/>
            </a:pPr>
            <a:endParaRPr sz="2000">
              <a:solidFill>
                <a:srgbClr val="000000"/>
              </a:solidFill>
              <a:latin typeface="Arial"/>
              <a:ea typeface="Arial"/>
              <a:cs typeface="Arial"/>
              <a:sym typeface="Arial"/>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6" descr="A picture containing bird&#10;&#10;Description automatically generated"/>
          <p:cNvPicPr preferRelativeResize="0"/>
          <p:nvPr/>
        </p:nvPicPr>
        <p:blipFill rotWithShape="1">
          <a:blip r:embed="rId3">
            <a:alphaModFix/>
          </a:blip>
          <a:srcRect/>
          <a:stretch/>
        </p:blipFill>
        <p:spPr>
          <a:xfrm>
            <a:off x="0" y="-494676"/>
            <a:ext cx="12192000" cy="7352676"/>
          </a:xfrm>
          <a:prstGeom prst="rect">
            <a:avLst/>
          </a:prstGeom>
          <a:noFill/>
          <a:ln>
            <a:noFill/>
          </a:ln>
        </p:spPr>
      </p:pic>
      <p:sp>
        <p:nvSpPr>
          <p:cNvPr id="112" name="Google Shape;112;p16"/>
          <p:cNvSpPr/>
          <p:nvPr/>
        </p:nvSpPr>
        <p:spPr>
          <a:xfrm>
            <a:off x="3431453" y="2222953"/>
            <a:ext cx="7451406" cy="267765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t>Protegemos contra lo inesperado</a:t>
            </a:r>
            <a:endParaRPr sz="2400" b="1"/>
          </a:p>
          <a:p>
            <a:pPr marL="0" marR="0" lvl="0" indent="0" algn="l" rtl="0">
              <a:spcBef>
                <a:spcPts val="0"/>
              </a:spcBef>
              <a:spcAft>
                <a:spcPts val="0"/>
              </a:spcAft>
              <a:buNone/>
            </a:pPr>
            <a:endParaRPr sz="2400" b="1"/>
          </a:p>
          <a:p>
            <a:pPr marL="0" marR="0" lvl="0" indent="0" algn="l" rtl="0">
              <a:spcBef>
                <a:spcPts val="0"/>
              </a:spcBef>
              <a:spcAft>
                <a:spcPts val="0"/>
              </a:spcAft>
              <a:buNone/>
            </a:pPr>
            <a:r>
              <a:rPr lang="en-US" sz="2400"/>
              <a:t>¿A quién buscas proteger?</a:t>
            </a:r>
            <a:endParaRPr sz="2400"/>
          </a:p>
          <a:p>
            <a:pPr marL="0" marR="0" lvl="0" indent="0" algn="l" rtl="0">
              <a:spcBef>
                <a:spcPts val="0"/>
              </a:spcBef>
              <a:spcAft>
                <a:spcPts val="0"/>
              </a:spcAft>
              <a:buNone/>
            </a:pPr>
            <a:r>
              <a:rPr lang="en-US" sz="2400"/>
              <a:t>¿Por qué es importante para usted la protección hipotecaria?</a:t>
            </a:r>
            <a:endParaRPr sz="2400"/>
          </a:p>
          <a:p>
            <a:pPr marL="0" marR="0" lvl="0" indent="0" algn="l" rtl="0">
              <a:spcBef>
                <a:spcPts val="0"/>
              </a:spcBef>
              <a:spcAft>
                <a:spcPts val="0"/>
              </a:spcAft>
              <a:buNone/>
            </a:pPr>
            <a:r>
              <a:rPr lang="en-US" sz="2400"/>
              <a:t>¿Cuál</a:t>
            </a:r>
            <a:r>
              <a:rPr lang="en-US" sz="2400">
                <a:solidFill>
                  <a:srgbClr val="000000"/>
                </a:solidFill>
                <a:latin typeface="Arial"/>
                <a:ea typeface="Arial"/>
                <a:cs typeface="Arial"/>
                <a:sym typeface="Arial"/>
              </a:rPr>
              <a:t> es </a:t>
            </a:r>
            <a:r>
              <a:rPr lang="en-US" sz="2400"/>
              <a:t>su mayor preocupación?</a:t>
            </a:r>
            <a:endParaRPr sz="2400"/>
          </a:p>
          <a:p>
            <a:pPr marL="0" marR="0" lvl="0" indent="0" algn="l" rtl="0">
              <a:spcBef>
                <a:spcPts val="0"/>
              </a:spcBef>
              <a:spcAft>
                <a:spcPts val="0"/>
              </a:spcAft>
              <a:buNone/>
            </a:pPr>
            <a:r>
              <a:rPr lang="en-US" sz="2400"/>
              <a:t>¿Qué quieres que prevenga la cobertura?</a:t>
            </a:r>
            <a:endParaRPr sz="2400"/>
          </a:p>
          <a:p>
            <a:pPr marL="0" marR="0" lvl="0" indent="0" algn="l" rtl="0">
              <a:spcBef>
                <a:spcPts val="0"/>
              </a:spcBef>
              <a:spcAft>
                <a:spcPts val="0"/>
              </a:spcAft>
              <a:buNone/>
            </a:pPr>
            <a:endParaRPr sz="2400"/>
          </a:p>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13" name="Google Shape;113;p16"/>
          <p:cNvSpPr/>
          <p:nvPr/>
        </p:nvSpPr>
        <p:spPr>
          <a:xfrm>
            <a:off x="3431453" y="301285"/>
            <a:ext cx="7916101"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latin typeface="Arial Black"/>
                <a:ea typeface="Arial Black"/>
                <a:cs typeface="Arial Black"/>
                <a:sym typeface="Arial Black"/>
              </a:rPr>
              <a:t>Cual es el Porqué?</a:t>
            </a:r>
            <a:endParaRPr/>
          </a:p>
        </p:txBody>
      </p:sp>
      <p:sp>
        <p:nvSpPr>
          <p:cNvPr id="114" name="Google Shape;114;p16"/>
          <p:cNvSpPr/>
          <p:nvPr/>
        </p:nvSpPr>
        <p:spPr>
          <a:xfrm>
            <a:off x="3652501" y="1757214"/>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5" name="Google Shape;115;p16"/>
          <p:cNvPicPr preferRelativeResize="0"/>
          <p:nvPr/>
        </p:nvPicPr>
        <p:blipFill rotWithShape="1">
          <a:blip r:embed="rId4">
            <a:alphaModFix/>
          </a:blip>
          <a:srcRect/>
          <a:stretch/>
        </p:blipFill>
        <p:spPr>
          <a:xfrm>
            <a:off x="666836" y="2763044"/>
            <a:ext cx="1991758" cy="133191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7" descr="A close up of a logo&#10;&#10;Description automatically generated"/>
          <p:cNvPicPr preferRelativeResize="0"/>
          <p:nvPr/>
        </p:nvPicPr>
        <p:blipFill rotWithShape="1">
          <a:blip r:embed="rId3">
            <a:alphaModFix/>
          </a:blip>
          <a:srcRect/>
          <a:stretch/>
        </p:blipFill>
        <p:spPr>
          <a:xfrm>
            <a:off x="76325" y="0"/>
            <a:ext cx="12192000" cy="6858000"/>
          </a:xfrm>
          <a:prstGeom prst="rect">
            <a:avLst/>
          </a:prstGeom>
          <a:noFill/>
          <a:ln>
            <a:noFill/>
          </a:ln>
        </p:spPr>
      </p:pic>
      <p:pic>
        <p:nvPicPr>
          <p:cNvPr id="121" name="Google Shape;121;p17"/>
          <p:cNvPicPr preferRelativeResize="0"/>
          <p:nvPr/>
        </p:nvPicPr>
        <p:blipFill rotWithShape="1">
          <a:blip r:embed="rId4">
            <a:alphaModFix/>
          </a:blip>
          <a:srcRect/>
          <a:stretch/>
        </p:blipFill>
        <p:spPr>
          <a:xfrm>
            <a:off x="576195" y="2051012"/>
            <a:ext cx="11010900" cy="1229158"/>
          </a:xfrm>
          <a:prstGeom prst="rect">
            <a:avLst/>
          </a:prstGeom>
          <a:noFill/>
          <a:ln>
            <a:noFill/>
          </a:ln>
        </p:spPr>
      </p:pic>
      <p:sp>
        <p:nvSpPr>
          <p:cNvPr id="122" name="Google Shape;122;p17"/>
          <p:cNvSpPr/>
          <p:nvPr/>
        </p:nvSpPr>
        <p:spPr>
          <a:xfrm>
            <a:off x="576197" y="273375"/>
            <a:ext cx="5073000" cy="9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latin typeface="Arial Black"/>
                <a:ea typeface="Arial Black"/>
                <a:cs typeface="Arial Black"/>
                <a:sym typeface="Arial Black"/>
              </a:rPr>
              <a:t>Qué Hacemos</a:t>
            </a:r>
            <a:endParaRPr sz="4800" b="1">
              <a:latin typeface="Arial Black"/>
              <a:ea typeface="Arial Black"/>
              <a:cs typeface="Arial Black"/>
              <a:sym typeface="Arial Black"/>
            </a:endParaRPr>
          </a:p>
          <a:p>
            <a:pPr marL="0" marR="0" lvl="0" indent="0" algn="l" rtl="0">
              <a:spcBef>
                <a:spcPts val="0"/>
              </a:spcBef>
              <a:spcAft>
                <a:spcPts val="0"/>
              </a:spcAft>
              <a:buNone/>
            </a:pPr>
            <a:endParaRPr sz="4800" b="1">
              <a:latin typeface="Arial Black"/>
              <a:ea typeface="Arial Black"/>
              <a:cs typeface="Arial Black"/>
              <a:sym typeface="Arial Black"/>
            </a:endParaRPr>
          </a:p>
          <a:p>
            <a:pPr marL="0" marR="0" lvl="0" indent="0" algn="l" rtl="0">
              <a:spcBef>
                <a:spcPts val="0"/>
              </a:spcBef>
              <a:spcAft>
                <a:spcPts val="0"/>
              </a:spcAft>
              <a:buNone/>
            </a:pPr>
            <a:endParaRPr sz="4800" b="1">
              <a:latin typeface="Arial Black"/>
              <a:ea typeface="Arial Black"/>
              <a:cs typeface="Arial Black"/>
              <a:sym typeface="Arial Black"/>
            </a:endParaRPr>
          </a:p>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3" name="Google Shape;123;p17"/>
          <p:cNvSpPr txBox="1"/>
          <p:nvPr/>
        </p:nvSpPr>
        <p:spPr>
          <a:xfrm>
            <a:off x="613375" y="1258575"/>
            <a:ext cx="4272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1"/>
                </a:solidFill>
                <a:latin typeface="Arial"/>
                <a:ea typeface="Arial"/>
                <a:cs typeface="Arial"/>
                <a:sym typeface="Arial"/>
              </a:rPr>
              <a:t>Protegiendo el viaje de la vida</a:t>
            </a:r>
            <a:endParaRPr/>
          </a:p>
        </p:txBody>
      </p:sp>
      <p:sp>
        <p:nvSpPr>
          <p:cNvPr id="124" name="Google Shape;124;p17"/>
          <p:cNvSpPr txBox="1"/>
          <p:nvPr/>
        </p:nvSpPr>
        <p:spPr>
          <a:xfrm>
            <a:off x="7840135" y="4208887"/>
            <a:ext cx="4115100" cy="23397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600"/>
              </a:spcBef>
              <a:spcAft>
                <a:spcPts val="0"/>
              </a:spcAft>
              <a:buClr>
                <a:schemeClr val="accent1"/>
              </a:buClr>
              <a:buSzPts val="1764"/>
              <a:buChar char="•"/>
            </a:pPr>
            <a:r>
              <a:rPr lang="en-US" sz="1800"/>
              <a:t>Vida libre de deudas: paga el préstamo hipotecario en 9 años o menos sin gastos adicionales</a:t>
            </a:r>
            <a:endParaRPr sz="1800"/>
          </a:p>
          <a:p>
            <a:pPr marL="285750" marR="0" lvl="0" indent="-285750" algn="l" rtl="0">
              <a:spcBef>
                <a:spcPts val="600"/>
              </a:spcBef>
              <a:spcAft>
                <a:spcPts val="0"/>
              </a:spcAft>
              <a:buClr>
                <a:schemeClr val="accent1"/>
              </a:buClr>
              <a:buSzPts val="1764"/>
              <a:buChar char="•"/>
            </a:pPr>
            <a:r>
              <a:rPr lang="en-US" sz="1800"/>
              <a:t>Protección de jubilación</a:t>
            </a:r>
            <a:endParaRPr sz="1800"/>
          </a:p>
          <a:p>
            <a:pPr marL="285750" marR="0" lvl="0" indent="-285750" algn="l" rtl="0">
              <a:spcBef>
                <a:spcPts val="600"/>
              </a:spcBef>
              <a:spcAft>
                <a:spcPts val="0"/>
              </a:spcAft>
              <a:buClr>
                <a:schemeClr val="accent1"/>
              </a:buClr>
              <a:buSzPts val="1764"/>
              <a:buChar char="•"/>
            </a:pPr>
            <a:r>
              <a:rPr lang="en-US" sz="1800"/>
              <a:t>Aceleración hipotecaria</a:t>
            </a:r>
            <a:endParaRPr sz="1800"/>
          </a:p>
          <a:p>
            <a:pPr marL="285750" marR="0" lvl="0" indent="-285750" algn="l" rtl="0">
              <a:spcBef>
                <a:spcPts val="600"/>
              </a:spcBef>
              <a:spcAft>
                <a:spcPts val="0"/>
              </a:spcAft>
              <a:buClr>
                <a:schemeClr val="accent1"/>
              </a:buClr>
              <a:buSzPts val="1764"/>
              <a:buChar char="•"/>
            </a:pPr>
            <a:r>
              <a:rPr lang="en-US" sz="1800"/>
              <a:t>Vida universal indexada</a:t>
            </a:r>
            <a:endParaRPr sz="1800"/>
          </a:p>
          <a:p>
            <a:pPr marL="285750" marR="0" lvl="0" indent="-285750" algn="l" rtl="0">
              <a:spcBef>
                <a:spcPts val="600"/>
              </a:spcBef>
              <a:spcAft>
                <a:spcPts val="0"/>
              </a:spcAft>
              <a:buClr>
                <a:schemeClr val="accent1"/>
              </a:buClr>
              <a:buSzPts val="1764"/>
              <a:buChar char="•"/>
            </a:pPr>
            <a:r>
              <a:rPr lang="en-US" sz="1800"/>
              <a:t>Ahorros para la universidad</a:t>
            </a:r>
            <a:endParaRPr sz="1800"/>
          </a:p>
        </p:txBody>
      </p:sp>
      <p:sp>
        <p:nvSpPr>
          <p:cNvPr id="125" name="Google Shape;125;p17"/>
          <p:cNvSpPr txBox="1"/>
          <p:nvPr/>
        </p:nvSpPr>
        <p:spPr>
          <a:xfrm>
            <a:off x="909935" y="4168252"/>
            <a:ext cx="3158100" cy="26166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600"/>
              </a:spcBef>
              <a:spcAft>
                <a:spcPts val="0"/>
              </a:spcAft>
              <a:buClr>
                <a:schemeClr val="accent1"/>
              </a:buClr>
              <a:buSzPts val="1764"/>
              <a:buChar char="•"/>
            </a:pPr>
            <a:r>
              <a:rPr lang="en-US" sz="1800"/>
              <a:t>Protección Hipotecaria</a:t>
            </a:r>
            <a:endParaRPr sz="1800"/>
          </a:p>
          <a:p>
            <a:pPr marL="285750" marR="0" lvl="0" indent="-285750" algn="l" rtl="0">
              <a:spcBef>
                <a:spcPts val="600"/>
              </a:spcBef>
              <a:spcAft>
                <a:spcPts val="0"/>
              </a:spcAft>
              <a:buClr>
                <a:schemeClr val="accent1"/>
              </a:buClr>
              <a:buSzPts val="1764"/>
              <a:buChar char="•"/>
            </a:pPr>
            <a:r>
              <a:rPr lang="en-US" sz="1800"/>
              <a:t>Pólizas de Vida Estándar a Plazo, Universal y Entera</a:t>
            </a:r>
            <a:endParaRPr sz="1800"/>
          </a:p>
          <a:p>
            <a:pPr marL="285750" marR="0" lvl="0" indent="-285750" algn="l" rtl="0">
              <a:spcBef>
                <a:spcPts val="600"/>
              </a:spcBef>
              <a:spcAft>
                <a:spcPts val="0"/>
              </a:spcAft>
              <a:buClr>
                <a:schemeClr val="accent1"/>
              </a:buClr>
              <a:buSzPts val="1764"/>
              <a:buChar char="•"/>
            </a:pPr>
            <a:r>
              <a:rPr lang="en-US" sz="1800"/>
              <a:t>Planes de crecimiento para niños</a:t>
            </a:r>
            <a:endParaRPr sz="1800"/>
          </a:p>
          <a:p>
            <a:pPr marL="285750" marR="0" lvl="0" indent="-285750" algn="l" rtl="0">
              <a:spcBef>
                <a:spcPts val="600"/>
              </a:spcBef>
              <a:spcAft>
                <a:spcPts val="0"/>
              </a:spcAft>
              <a:buClr>
                <a:schemeClr val="accent1"/>
              </a:buClr>
              <a:buSzPts val="1764"/>
              <a:buChar char="•"/>
            </a:pPr>
            <a:r>
              <a:rPr lang="en-US" sz="1800"/>
              <a:t>Muerte accidental</a:t>
            </a:r>
            <a:endParaRPr sz="1800"/>
          </a:p>
          <a:p>
            <a:pPr marL="285750" marR="0" lvl="0" indent="-285750" algn="l" rtl="0">
              <a:spcBef>
                <a:spcPts val="600"/>
              </a:spcBef>
              <a:spcAft>
                <a:spcPts val="0"/>
              </a:spcAft>
              <a:buClr>
                <a:schemeClr val="accent1"/>
              </a:buClr>
              <a:buSzPts val="1764"/>
              <a:buChar char="•"/>
            </a:pPr>
            <a:r>
              <a:rPr lang="en-US" sz="1800"/>
              <a:t>Gastos finales y funeral</a:t>
            </a:r>
            <a:endParaRPr sz="1800"/>
          </a:p>
        </p:txBody>
      </p:sp>
      <p:sp>
        <p:nvSpPr>
          <p:cNvPr id="126" name="Google Shape;126;p17"/>
          <p:cNvSpPr txBox="1"/>
          <p:nvPr/>
        </p:nvSpPr>
        <p:spPr>
          <a:xfrm>
            <a:off x="919095" y="3650330"/>
            <a:ext cx="15123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212121"/>
                </a:solidFill>
              </a:rPr>
              <a:t>Su Vida</a:t>
            </a:r>
            <a:endParaRPr/>
          </a:p>
        </p:txBody>
      </p:sp>
      <p:sp>
        <p:nvSpPr>
          <p:cNvPr id="127" name="Google Shape;127;p17"/>
          <p:cNvSpPr/>
          <p:nvPr/>
        </p:nvSpPr>
        <p:spPr>
          <a:xfrm>
            <a:off x="1005694" y="4055350"/>
            <a:ext cx="391335" cy="53321"/>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Montserrat Light"/>
              <a:ea typeface="Montserrat Light"/>
              <a:cs typeface="Montserrat Light"/>
              <a:sym typeface="Montserrat Light"/>
            </a:endParaRPr>
          </a:p>
        </p:txBody>
      </p:sp>
      <p:sp>
        <p:nvSpPr>
          <p:cNvPr id="128" name="Google Shape;128;p17"/>
          <p:cNvSpPr txBox="1"/>
          <p:nvPr/>
        </p:nvSpPr>
        <p:spPr>
          <a:xfrm>
            <a:off x="4716241" y="3650330"/>
            <a:ext cx="212375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212121"/>
                </a:solidFill>
              </a:rPr>
              <a:t>Salud</a:t>
            </a:r>
            <a:endParaRPr/>
          </a:p>
        </p:txBody>
      </p:sp>
      <p:sp>
        <p:nvSpPr>
          <p:cNvPr id="129" name="Google Shape;129;p17"/>
          <p:cNvSpPr txBox="1"/>
          <p:nvPr/>
        </p:nvSpPr>
        <p:spPr>
          <a:xfrm>
            <a:off x="6768925" y="3650325"/>
            <a:ext cx="58401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212121"/>
                </a:solidFill>
              </a:rPr>
              <a:t>Gestión de activos y Estrategias patrimoniales</a:t>
            </a:r>
            <a:endParaRPr sz="2000" b="1">
              <a:solidFill>
                <a:srgbClr val="212121"/>
              </a:solidFill>
            </a:endParaRPr>
          </a:p>
          <a:p>
            <a:pPr marL="0" marR="0" lvl="0" indent="0" algn="l" rtl="0">
              <a:spcBef>
                <a:spcPts val="0"/>
              </a:spcBef>
              <a:spcAft>
                <a:spcPts val="0"/>
              </a:spcAft>
              <a:buNone/>
            </a:pPr>
            <a:endParaRPr sz="2000" b="1">
              <a:solidFill>
                <a:srgbClr val="212121"/>
              </a:solidFill>
            </a:endParaRPr>
          </a:p>
          <a:p>
            <a:pPr marL="0" marR="0" lvl="0" indent="0" algn="l" rtl="0">
              <a:spcBef>
                <a:spcPts val="0"/>
              </a:spcBef>
              <a:spcAft>
                <a:spcPts val="0"/>
              </a:spcAft>
              <a:buNone/>
            </a:pPr>
            <a:endParaRPr sz="2000" b="1">
              <a:solidFill>
                <a:srgbClr val="212121"/>
              </a:solidFill>
            </a:endParaRPr>
          </a:p>
        </p:txBody>
      </p:sp>
      <p:sp>
        <p:nvSpPr>
          <p:cNvPr id="130" name="Google Shape;130;p17"/>
          <p:cNvSpPr txBox="1"/>
          <p:nvPr/>
        </p:nvSpPr>
        <p:spPr>
          <a:xfrm>
            <a:off x="4806174" y="4329953"/>
            <a:ext cx="3158100" cy="22932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600"/>
              </a:spcBef>
              <a:spcAft>
                <a:spcPts val="0"/>
              </a:spcAft>
              <a:buClr>
                <a:schemeClr val="accent1"/>
              </a:buClr>
              <a:buSzPts val="1764"/>
              <a:buChar char="•"/>
            </a:pPr>
            <a:r>
              <a:rPr lang="en-US" sz="1800"/>
              <a:t>Discapacidad </a:t>
            </a:r>
            <a:endParaRPr sz="1800"/>
          </a:p>
          <a:p>
            <a:pPr marL="285750" marR="0" lvl="0" indent="-285750" algn="l" rtl="0">
              <a:spcBef>
                <a:spcPts val="600"/>
              </a:spcBef>
              <a:spcAft>
                <a:spcPts val="0"/>
              </a:spcAft>
              <a:buClr>
                <a:schemeClr val="accent1"/>
              </a:buClr>
              <a:buSzPts val="1764"/>
              <a:buChar char="•"/>
            </a:pPr>
            <a:r>
              <a:rPr lang="en-US" sz="1800"/>
              <a:t>Enfermedad crítica</a:t>
            </a:r>
            <a:endParaRPr sz="1800"/>
          </a:p>
          <a:p>
            <a:pPr marL="285750" marR="0" lvl="0" indent="-285750" algn="l" rtl="0">
              <a:spcBef>
                <a:spcPts val="600"/>
              </a:spcBef>
              <a:spcAft>
                <a:spcPts val="0"/>
              </a:spcAft>
              <a:buClr>
                <a:schemeClr val="accent1"/>
              </a:buClr>
              <a:buSzPts val="1764"/>
              <a:buChar char="•"/>
            </a:pPr>
            <a:r>
              <a:rPr lang="en-US" sz="1800"/>
              <a:t>Suplemento de Medicare</a:t>
            </a:r>
            <a:endParaRPr sz="1800"/>
          </a:p>
          <a:p>
            <a:pPr marL="285750" marR="0" lvl="0" indent="-285750" algn="l" rtl="0">
              <a:spcBef>
                <a:spcPts val="600"/>
              </a:spcBef>
              <a:spcAft>
                <a:spcPts val="0"/>
              </a:spcAft>
              <a:buClr>
                <a:schemeClr val="accent1"/>
              </a:buClr>
              <a:buSzPts val="1764"/>
              <a:buChar char="•"/>
            </a:pPr>
            <a:r>
              <a:rPr lang="en-US" sz="1800"/>
              <a:t>Cuidado a largo plazo</a:t>
            </a:r>
            <a:endParaRPr sz="1800"/>
          </a:p>
          <a:p>
            <a:pPr marL="285750" marR="0" lvl="0" indent="-285750" algn="l" rtl="0">
              <a:spcBef>
                <a:spcPts val="600"/>
              </a:spcBef>
              <a:spcAft>
                <a:spcPts val="0"/>
              </a:spcAft>
              <a:buClr>
                <a:schemeClr val="accent1"/>
              </a:buClr>
              <a:buSzPts val="1764"/>
              <a:buChar char="•"/>
            </a:pPr>
            <a:r>
              <a:rPr lang="en-US" sz="1800"/>
              <a:t>Dental (algunos estados)</a:t>
            </a:r>
            <a:endParaRPr sz="1800"/>
          </a:p>
          <a:p>
            <a:pPr marL="0" marR="0" lvl="0" indent="0" algn="l" rtl="0">
              <a:spcBef>
                <a:spcPts val="600"/>
              </a:spcBef>
              <a:spcAft>
                <a:spcPts val="0"/>
              </a:spcAft>
              <a:buNone/>
            </a:pPr>
            <a:endParaRPr sz="2799">
              <a:solidFill>
                <a:srgbClr val="7F7F7F"/>
              </a:solidFill>
              <a:latin typeface="Arial"/>
              <a:ea typeface="Arial"/>
              <a:cs typeface="Arial"/>
              <a:sym typeface="Arial"/>
            </a:endParaRPr>
          </a:p>
        </p:txBody>
      </p:sp>
      <p:sp>
        <p:nvSpPr>
          <p:cNvPr id="131" name="Google Shape;131;p17"/>
          <p:cNvSpPr/>
          <p:nvPr/>
        </p:nvSpPr>
        <p:spPr>
          <a:xfrm>
            <a:off x="4806169" y="4066865"/>
            <a:ext cx="391335" cy="53321"/>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Montserrat Light"/>
              <a:ea typeface="Montserrat Light"/>
              <a:cs typeface="Montserrat Light"/>
              <a:sym typeface="Montserrat Light"/>
            </a:endParaRPr>
          </a:p>
        </p:txBody>
      </p:sp>
      <p:sp>
        <p:nvSpPr>
          <p:cNvPr id="132" name="Google Shape;132;p17"/>
          <p:cNvSpPr/>
          <p:nvPr/>
        </p:nvSpPr>
        <p:spPr>
          <a:xfrm>
            <a:off x="8107749" y="4070829"/>
            <a:ext cx="391335" cy="53321"/>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599">
              <a:solidFill>
                <a:srgbClr val="FFFFFF"/>
              </a:solidFill>
              <a:latin typeface="Montserrat Light"/>
              <a:ea typeface="Montserrat Light"/>
              <a:cs typeface="Montserrat Light"/>
              <a:sym typeface="Montserrat Light"/>
            </a:endParaRPr>
          </a:p>
        </p:txBody>
      </p:sp>
      <p:sp>
        <p:nvSpPr>
          <p:cNvPr id="133" name="Google Shape;133;p17"/>
          <p:cNvSpPr/>
          <p:nvPr/>
        </p:nvSpPr>
        <p:spPr>
          <a:xfrm>
            <a:off x="690154" y="1040376"/>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18" descr="A close up of a logo&#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39" name="Google Shape;139;p18"/>
          <p:cNvSpPr/>
          <p:nvPr/>
        </p:nvSpPr>
        <p:spPr>
          <a:xfrm>
            <a:off x="974350" y="1871375"/>
            <a:ext cx="9748500" cy="3701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4CBEFA"/>
                </a:solidFill>
                <a:latin typeface="Arial"/>
                <a:ea typeface="Arial"/>
                <a:cs typeface="Arial"/>
                <a:sym typeface="Arial"/>
              </a:rPr>
              <a:t>Su salud – Ayúdenos a encontrar el plan adecuado.</a:t>
            </a:r>
            <a:endParaRPr sz="3200">
              <a:solidFill>
                <a:srgbClr val="4CBEFA"/>
              </a:solidFill>
              <a:latin typeface="Arial"/>
              <a:ea typeface="Arial"/>
              <a:cs typeface="Arial"/>
              <a:sym typeface="Arial"/>
            </a:endParaRPr>
          </a:p>
          <a:p>
            <a:pPr marL="0" marR="0" lvl="0" indent="0" algn="l" rtl="0">
              <a:spcBef>
                <a:spcPts val="0"/>
              </a:spcBef>
              <a:spcAft>
                <a:spcPts val="0"/>
              </a:spcAft>
              <a:buNone/>
            </a:pPr>
            <a:endParaRPr/>
          </a:p>
          <a:p>
            <a:pPr marL="342900" marR="0" lvl="0" indent="-342900" algn="l" rtl="0">
              <a:spcBef>
                <a:spcPts val="1200"/>
              </a:spcBef>
              <a:spcAft>
                <a:spcPts val="0"/>
              </a:spcAft>
              <a:buClr>
                <a:schemeClr val="accent1"/>
              </a:buClr>
              <a:buSzPts val="2352"/>
              <a:buChar char="•"/>
            </a:pPr>
            <a:r>
              <a:rPr lang="en-US" sz="2400"/>
              <a:t>No habrá examen de salud</a:t>
            </a:r>
            <a:endParaRPr sz="2400"/>
          </a:p>
          <a:p>
            <a:pPr marL="342900" marR="0" lvl="0" indent="-342900" algn="l" rtl="0">
              <a:spcBef>
                <a:spcPts val="1200"/>
              </a:spcBef>
              <a:spcAft>
                <a:spcPts val="0"/>
              </a:spcAft>
              <a:buClr>
                <a:schemeClr val="accent1"/>
              </a:buClr>
              <a:buSzPts val="2352"/>
              <a:buChar char="•"/>
            </a:pPr>
            <a:r>
              <a:rPr lang="en-US" sz="2400"/>
              <a:t>Las aseguradoras podrán ver cualquier receta o procedimiento médico actual o en el pasado </a:t>
            </a:r>
            <a:endParaRPr sz="2400"/>
          </a:p>
          <a:p>
            <a:pPr marL="342900" marR="0" lvl="0" indent="-342900" algn="l" rtl="0">
              <a:spcBef>
                <a:spcPts val="1200"/>
              </a:spcBef>
              <a:spcAft>
                <a:spcPts val="0"/>
              </a:spcAft>
              <a:buClr>
                <a:schemeClr val="accent1"/>
              </a:buClr>
              <a:buSzPts val="2352"/>
              <a:buChar char="•"/>
            </a:pPr>
            <a:r>
              <a:rPr lang="en-US" sz="2400"/>
              <a:t>Cada plan tiene 10 preguntas de salud con ligeras variaciones</a:t>
            </a:r>
            <a:endParaRPr sz="2400"/>
          </a:p>
          <a:p>
            <a:pPr marL="342900" marR="0" lvl="0" indent="-342900" algn="l" rtl="0">
              <a:spcBef>
                <a:spcPts val="1200"/>
              </a:spcBef>
              <a:spcAft>
                <a:spcPts val="0"/>
              </a:spcAft>
              <a:buClr>
                <a:schemeClr val="accent1"/>
              </a:buClr>
              <a:buSzPts val="2352"/>
              <a:buChar char="•"/>
            </a:pPr>
            <a:r>
              <a:rPr lang="en-US" sz="2400"/>
              <a:t>Siempre podemos encontrar cobertura, pero no queremos enviar su solicitud a la aseguradora equivocada</a:t>
            </a:r>
            <a:endParaRPr sz="2400"/>
          </a:p>
          <a:p>
            <a:pPr marL="457200" marR="0" lvl="0" indent="0" algn="l" rtl="0">
              <a:spcBef>
                <a:spcPts val="1200"/>
              </a:spcBef>
              <a:spcAft>
                <a:spcPts val="0"/>
              </a:spcAft>
              <a:buNone/>
            </a:pPr>
            <a:endParaRPr sz="2400"/>
          </a:p>
        </p:txBody>
      </p:sp>
      <p:sp>
        <p:nvSpPr>
          <p:cNvPr id="140" name="Google Shape;140;p18"/>
          <p:cNvSpPr/>
          <p:nvPr/>
        </p:nvSpPr>
        <p:spPr>
          <a:xfrm>
            <a:off x="576199" y="273375"/>
            <a:ext cx="92592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solidFill>
                  <a:srgbClr val="000000"/>
                </a:solidFill>
                <a:latin typeface="Arial Black"/>
                <a:ea typeface="Arial Black"/>
                <a:cs typeface="Arial Black"/>
                <a:sym typeface="Arial Black"/>
              </a:rPr>
              <a:t>Verificando su </a:t>
            </a:r>
            <a:r>
              <a:rPr lang="en-US" sz="4800" b="1">
                <a:latin typeface="Arial Black"/>
                <a:ea typeface="Arial Black"/>
                <a:cs typeface="Arial Black"/>
                <a:sym typeface="Arial Black"/>
              </a:rPr>
              <a:t>Información</a:t>
            </a:r>
            <a:endParaRPr sz="700">
              <a:solidFill>
                <a:schemeClr val="dk1"/>
              </a:solidFill>
              <a:latin typeface="Calibri"/>
              <a:ea typeface="Calibri"/>
              <a:cs typeface="Calibri"/>
              <a:sym typeface="Calibri"/>
            </a:endParaRPr>
          </a:p>
        </p:txBody>
      </p:sp>
      <p:sp>
        <p:nvSpPr>
          <p:cNvPr id="141" name="Google Shape;141;p18"/>
          <p:cNvSpPr/>
          <p:nvPr/>
        </p:nvSpPr>
        <p:spPr>
          <a:xfrm>
            <a:off x="690154" y="1040376"/>
            <a:ext cx="934645" cy="128010"/>
          </a:xfrm>
          <a:prstGeom prst="rect">
            <a:avLst/>
          </a:prstGeom>
          <a:solidFill>
            <a:srgbClr val="B6E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19" descr="A close up of a logo&#10;&#10;Description automatically generated"/>
          <p:cNvPicPr preferRelativeResize="0"/>
          <p:nvPr/>
        </p:nvPicPr>
        <p:blipFill rotWithShape="1">
          <a:blip r:embed="rId3">
            <a:alphaModFix/>
          </a:blip>
          <a:srcRect/>
          <a:stretch/>
        </p:blipFill>
        <p:spPr>
          <a:xfrm>
            <a:off x="138875" y="179100"/>
            <a:ext cx="12192000" cy="7098773"/>
          </a:xfrm>
          <a:prstGeom prst="rect">
            <a:avLst/>
          </a:prstGeom>
          <a:noFill/>
          <a:ln>
            <a:noFill/>
          </a:ln>
        </p:spPr>
      </p:pic>
      <p:sp>
        <p:nvSpPr>
          <p:cNvPr id="147" name="Google Shape;147;p19"/>
          <p:cNvSpPr/>
          <p:nvPr/>
        </p:nvSpPr>
        <p:spPr>
          <a:xfrm>
            <a:off x="793775" y="903375"/>
            <a:ext cx="3063000" cy="4084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4CBEFA"/>
                </a:solidFill>
              </a:rPr>
              <a:t>Hipoteca</a:t>
            </a:r>
            <a:endParaRPr/>
          </a:p>
          <a:p>
            <a:pPr marL="285750" marR="0" lvl="0" indent="-285750" algn="l" rtl="0">
              <a:spcBef>
                <a:spcPts val="1200"/>
              </a:spcBef>
              <a:spcAft>
                <a:spcPts val="0"/>
              </a:spcAft>
              <a:buClr>
                <a:schemeClr val="accent1"/>
              </a:buClr>
              <a:buSzPts val="1764"/>
              <a:buChar char="•"/>
            </a:pPr>
            <a:r>
              <a:rPr lang="en-US" sz="1800"/>
              <a:t>¿Monto de la hipoteca?</a:t>
            </a:r>
            <a:endParaRPr sz="1800"/>
          </a:p>
          <a:p>
            <a:pPr marL="285750" marR="0" lvl="0" indent="-285750" algn="l" rtl="0">
              <a:spcBef>
                <a:spcPts val="1200"/>
              </a:spcBef>
              <a:spcAft>
                <a:spcPts val="0"/>
              </a:spcAft>
              <a:buClr>
                <a:schemeClr val="accent1"/>
              </a:buClr>
              <a:buSzPts val="1764"/>
              <a:buChar char="•"/>
            </a:pPr>
            <a:r>
              <a:rPr lang="en-US" sz="1800"/>
              <a:t>¿Capital actual?</a:t>
            </a:r>
            <a:endParaRPr sz="1800"/>
          </a:p>
          <a:p>
            <a:pPr marL="285750" marR="0" lvl="0" indent="-285750" algn="l" rtl="0">
              <a:spcBef>
                <a:spcPts val="1200"/>
              </a:spcBef>
              <a:spcAft>
                <a:spcPts val="0"/>
              </a:spcAft>
              <a:buClr>
                <a:schemeClr val="accent1"/>
              </a:buClr>
              <a:buSzPts val="1764"/>
              <a:buChar char="•"/>
            </a:pPr>
            <a:r>
              <a:rPr lang="en-US" sz="1800"/>
              <a:t>¿Duración de la hipoteca?</a:t>
            </a:r>
            <a:endParaRPr sz="1800"/>
          </a:p>
          <a:p>
            <a:pPr marL="285750" marR="0" lvl="0" indent="-285750" algn="l" rtl="0">
              <a:spcBef>
                <a:spcPts val="1200"/>
              </a:spcBef>
              <a:spcAft>
                <a:spcPts val="0"/>
              </a:spcAft>
              <a:buClr>
                <a:schemeClr val="accent1"/>
              </a:buClr>
              <a:buSzPts val="1764"/>
              <a:buChar char="•"/>
            </a:pPr>
            <a:r>
              <a:rPr lang="en-US" sz="1800"/>
              <a:t>(15, 20 o 30 años)</a:t>
            </a:r>
            <a:endParaRPr sz="1800"/>
          </a:p>
          <a:p>
            <a:pPr marL="285750" marR="0" lvl="0" indent="-285750" algn="l" rtl="0">
              <a:spcBef>
                <a:spcPts val="1200"/>
              </a:spcBef>
              <a:spcAft>
                <a:spcPts val="0"/>
              </a:spcAft>
              <a:buClr>
                <a:schemeClr val="accent1"/>
              </a:buClr>
              <a:buSzPts val="1764"/>
              <a:buChar char="•"/>
            </a:pPr>
            <a:r>
              <a:rPr lang="en-US" sz="1800"/>
              <a:t>¿Está pagando algo extra o se apega al plazo del préstamo?</a:t>
            </a:r>
            <a:endParaRPr sz="1800"/>
          </a:p>
          <a:p>
            <a:pPr marL="0" marR="0" lvl="0" indent="0" algn="l" rtl="0">
              <a:spcBef>
                <a:spcPts val="1200"/>
              </a:spcBef>
              <a:spcAft>
                <a:spcPts val="0"/>
              </a:spcAft>
              <a:buNone/>
            </a:pPr>
            <a:endParaRPr sz="1800"/>
          </a:p>
        </p:txBody>
      </p:sp>
      <p:sp>
        <p:nvSpPr>
          <p:cNvPr id="148" name="Google Shape;148;p19"/>
          <p:cNvSpPr/>
          <p:nvPr/>
        </p:nvSpPr>
        <p:spPr>
          <a:xfrm>
            <a:off x="5778575" y="903375"/>
            <a:ext cx="3679500" cy="6183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a:solidFill>
                  <a:srgbClr val="4CBEFA"/>
                </a:solidFill>
              </a:rPr>
              <a:t>Salud</a:t>
            </a:r>
            <a:endParaRPr/>
          </a:p>
          <a:p>
            <a:pPr marL="285750" marR="0" lvl="0" indent="-279400" algn="l" rtl="0">
              <a:spcBef>
                <a:spcPts val="1200"/>
              </a:spcBef>
              <a:spcAft>
                <a:spcPts val="0"/>
              </a:spcAft>
              <a:buClr>
                <a:schemeClr val="accent1"/>
              </a:buClr>
              <a:buSzPts val="1664"/>
              <a:buFont typeface="Arial"/>
              <a:buChar char="•"/>
            </a:pPr>
            <a:r>
              <a:rPr lang="en-US" sz="1700"/>
              <a:t>Medicinas</a:t>
            </a:r>
            <a:r>
              <a:rPr lang="en-US" sz="1700">
                <a:solidFill>
                  <a:srgbClr val="000000"/>
                </a:solidFill>
                <a:latin typeface="Arial"/>
                <a:ea typeface="Arial"/>
                <a:cs typeface="Arial"/>
                <a:sym typeface="Arial"/>
              </a:rPr>
              <a:t>?</a:t>
            </a:r>
            <a:endParaRPr sz="1300"/>
          </a:p>
          <a:p>
            <a:pPr marL="285750" marR="0" lvl="0" indent="-279400" algn="l" rtl="0">
              <a:spcBef>
                <a:spcPts val="1200"/>
              </a:spcBef>
              <a:spcAft>
                <a:spcPts val="0"/>
              </a:spcAft>
              <a:buClr>
                <a:schemeClr val="accent1"/>
              </a:buClr>
              <a:buSzPts val="1664"/>
              <a:buFont typeface="Arial"/>
              <a:buChar char="•"/>
            </a:pPr>
            <a:r>
              <a:rPr lang="en-US" sz="1700"/>
              <a:t>Fumadores/</a:t>
            </a:r>
            <a:r>
              <a:rPr lang="en-US" sz="1700" b="1"/>
              <a:t>No-fumadores</a:t>
            </a:r>
            <a:r>
              <a:rPr lang="en-US" sz="1700">
                <a:solidFill>
                  <a:srgbClr val="000000"/>
                </a:solidFill>
                <a:latin typeface="Arial"/>
                <a:ea typeface="Arial"/>
                <a:cs typeface="Arial"/>
                <a:sym typeface="Arial"/>
              </a:rPr>
              <a:t>/</a:t>
            </a:r>
            <a:r>
              <a:rPr lang="en-US" sz="1700"/>
              <a:t>Recientemente</a:t>
            </a:r>
            <a:r>
              <a:rPr lang="en-US" sz="1700">
                <a:solidFill>
                  <a:srgbClr val="000000"/>
                </a:solidFill>
                <a:latin typeface="Arial"/>
                <a:ea typeface="Arial"/>
                <a:cs typeface="Arial"/>
                <a:sym typeface="Arial"/>
              </a:rPr>
              <a:t> </a:t>
            </a:r>
            <a:r>
              <a:rPr lang="en-US" sz="1700"/>
              <a:t>lo dejaron</a:t>
            </a:r>
            <a:endParaRPr sz="1300"/>
          </a:p>
          <a:p>
            <a:pPr marL="285750" marR="0" lvl="0" indent="-279400" algn="l" rtl="0">
              <a:spcBef>
                <a:spcPts val="1200"/>
              </a:spcBef>
              <a:spcAft>
                <a:spcPts val="0"/>
              </a:spcAft>
              <a:buClr>
                <a:schemeClr val="accent1"/>
              </a:buClr>
              <a:buSzPts val="1664"/>
              <a:buFont typeface="Arial"/>
              <a:buChar char="•"/>
            </a:pPr>
            <a:r>
              <a:rPr lang="en-US" sz="1700"/>
              <a:t>Altura</a:t>
            </a:r>
            <a:r>
              <a:rPr lang="en-US" sz="1700">
                <a:solidFill>
                  <a:srgbClr val="000000"/>
                </a:solidFill>
                <a:latin typeface="Arial"/>
                <a:ea typeface="Arial"/>
                <a:cs typeface="Arial"/>
                <a:sym typeface="Arial"/>
              </a:rPr>
              <a:t> &amp; </a:t>
            </a:r>
            <a:r>
              <a:rPr lang="en-US" sz="1700"/>
              <a:t>Peso</a:t>
            </a:r>
            <a:endParaRPr sz="1300"/>
          </a:p>
          <a:p>
            <a:pPr marL="285750" marR="0" lvl="0" indent="-279400" algn="l" rtl="0">
              <a:spcBef>
                <a:spcPts val="1200"/>
              </a:spcBef>
              <a:spcAft>
                <a:spcPts val="0"/>
              </a:spcAft>
              <a:buClr>
                <a:schemeClr val="accent1"/>
              </a:buClr>
              <a:buSzPts val="1664"/>
              <a:buFont typeface="Arial"/>
              <a:buChar char="•"/>
            </a:pPr>
            <a:r>
              <a:rPr lang="en-US" sz="1700"/>
              <a:t>Cirugías Mayores</a:t>
            </a:r>
            <a:r>
              <a:rPr lang="en-US" sz="1700">
                <a:solidFill>
                  <a:srgbClr val="000000"/>
                </a:solidFill>
                <a:latin typeface="Arial"/>
                <a:ea typeface="Arial"/>
                <a:cs typeface="Arial"/>
                <a:sym typeface="Arial"/>
              </a:rPr>
              <a:t>?</a:t>
            </a:r>
            <a:endParaRPr sz="1300"/>
          </a:p>
          <a:p>
            <a:pPr marL="285750" marR="0" lvl="0" indent="-279400" algn="l" rtl="0">
              <a:spcBef>
                <a:spcPts val="1200"/>
              </a:spcBef>
              <a:spcAft>
                <a:spcPts val="0"/>
              </a:spcAft>
              <a:buClr>
                <a:schemeClr val="accent1"/>
              </a:buClr>
              <a:buSzPts val="1664"/>
              <a:buFont typeface="Arial"/>
              <a:buChar char="•"/>
            </a:pPr>
            <a:r>
              <a:rPr lang="en-US" sz="1700"/>
              <a:t>Corazón o Problemas mayores en sus órganos</a:t>
            </a:r>
            <a:r>
              <a:rPr lang="en-US" sz="1700">
                <a:solidFill>
                  <a:srgbClr val="000000"/>
                </a:solidFill>
                <a:latin typeface="Arial"/>
                <a:ea typeface="Arial"/>
                <a:cs typeface="Arial"/>
                <a:sym typeface="Arial"/>
              </a:rPr>
              <a:t>?</a:t>
            </a:r>
            <a:endParaRPr sz="1300"/>
          </a:p>
          <a:p>
            <a:pPr marL="285750" marR="0" lvl="0" indent="-279400" algn="l" rtl="0">
              <a:spcBef>
                <a:spcPts val="1200"/>
              </a:spcBef>
              <a:spcAft>
                <a:spcPts val="0"/>
              </a:spcAft>
              <a:buClr>
                <a:schemeClr val="accent1"/>
              </a:buClr>
              <a:buSzPts val="1664"/>
              <a:buFont typeface="Arial"/>
              <a:buChar char="•"/>
            </a:pPr>
            <a:r>
              <a:rPr lang="en-US" sz="1700"/>
              <a:t>Alta presion</a:t>
            </a:r>
            <a:r>
              <a:rPr lang="en-US" sz="1700">
                <a:solidFill>
                  <a:srgbClr val="000000"/>
                </a:solidFill>
                <a:latin typeface="Arial"/>
                <a:ea typeface="Arial"/>
                <a:cs typeface="Arial"/>
                <a:sym typeface="Arial"/>
              </a:rPr>
              <a:t>?</a:t>
            </a:r>
            <a:r>
              <a:rPr lang="en-US" sz="1700"/>
              <a:t>Accidente cerebrovascular/cerebral</a:t>
            </a:r>
            <a:endParaRPr sz="1300"/>
          </a:p>
          <a:p>
            <a:pPr marL="457200" lvl="0" indent="-334264" algn="l" rtl="0">
              <a:spcBef>
                <a:spcPts val="1200"/>
              </a:spcBef>
              <a:spcAft>
                <a:spcPts val="0"/>
              </a:spcAft>
              <a:buClr>
                <a:schemeClr val="accent1"/>
              </a:buClr>
              <a:buSzPts val="1664"/>
              <a:buChar char="•"/>
            </a:pPr>
            <a:r>
              <a:rPr lang="en-US" sz="1700"/>
              <a:t>Cancer?</a:t>
            </a:r>
            <a:endParaRPr sz="1300"/>
          </a:p>
          <a:p>
            <a:pPr marL="457200" lvl="0" indent="-334264" algn="l" rtl="0">
              <a:spcBef>
                <a:spcPts val="1200"/>
              </a:spcBef>
              <a:spcAft>
                <a:spcPts val="0"/>
              </a:spcAft>
              <a:buClr>
                <a:schemeClr val="accent1"/>
              </a:buClr>
              <a:buSzPts val="1664"/>
              <a:buChar char="•"/>
            </a:pPr>
            <a:r>
              <a:rPr lang="en-US" sz="1700"/>
              <a:t>Asthma?</a:t>
            </a:r>
            <a:endParaRPr sz="1300"/>
          </a:p>
          <a:p>
            <a:pPr marL="457200" lvl="0" indent="-334264" algn="l" rtl="0">
              <a:spcBef>
                <a:spcPts val="1200"/>
              </a:spcBef>
              <a:spcAft>
                <a:spcPts val="0"/>
              </a:spcAft>
              <a:buClr>
                <a:schemeClr val="accent1"/>
              </a:buClr>
              <a:buSzPts val="1664"/>
              <a:buChar char="•"/>
            </a:pPr>
            <a:r>
              <a:rPr lang="en-US" sz="1700"/>
              <a:t>Artritis?</a:t>
            </a:r>
            <a:endParaRPr sz="1700"/>
          </a:p>
          <a:p>
            <a:pPr marL="457200" lvl="0" indent="-334264" algn="l" rtl="0">
              <a:spcBef>
                <a:spcPts val="1200"/>
              </a:spcBef>
              <a:spcAft>
                <a:spcPts val="0"/>
              </a:spcAft>
              <a:buClr>
                <a:schemeClr val="accent1"/>
              </a:buClr>
              <a:buSzPts val="1664"/>
              <a:buChar char="•"/>
            </a:pPr>
            <a:r>
              <a:rPr lang="en-US" sz="1700"/>
              <a:t>COPD?</a:t>
            </a:r>
            <a:endParaRPr sz="1300"/>
          </a:p>
          <a:p>
            <a:pPr marL="457200" lvl="0" indent="-334264" algn="l" rtl="0">
              <a:spcBef>
                <a:spcPts val="1200"/>
              </a:spcBef>
              <a:spcAft>
                <a:spcPts val="0"/>
              </a:spcAft>
              <a:buClr>
                <a:schemeClr val="accent1"/>
              </a:buClr>
              <a:buSzPts val="1664"/>
              <a:buChar char="•"/>
            </a:pPr>
            <a:r>
              <a:rPr lang="en-US" sz="1700"/>
              <a:t>¿Diabetes? Insulina o pastillas</a:t>
            </a:r>
            <a:endParaRPr sz="1300"/>
          </a:p>
          <a:p>
            <a:pPr marL="457200" lvl="0" indent="-334264" algn="l" rtl="0">
              <a:spcBef>
                <a:spcPts val="1200"/>
              </a:spcBef>
              <a:spcAft>
                <a:spcPts val="0"/>
              </a:spcAft>
              <a:buClr>
                <a:schemeClr val="accent1"/>
              </a:buClr>
              <a:buSzPts val="1664"/>
              <a:buChar char="•"/>
            </a:pPr>
            <a:r>
              <a:rPr lang="en-US" sz="1700"/>
              <a:t>Incapacidades?</a:t>
            </a:r>
            <a:endParaRPr sz="1700"/>
          </a:p>
          <a:p>
            <a:pPr marL="0" marR="0" lvl="0" indent="0" algn="l" rtl="0">
              <a:spcBef>
                <a:spcPts val="1200"/>
              </a:spcBef>
              <a:spcAft>
                <a:spcPts val="0"/>
              </a:spcAft>
              <a:buNone/>
            </a:pPr>
            <a:endParaRPr sz="1700"/>
          </a:p>
        </p:txBody>
      </p:sp>
      <p:sp>
        <p:nvSpPr>
          <p:cNvPr id="149" name="Google Shape;149;p19"/>
          <p:cNvSpPr/>
          <p:nvPr/>
        </p:nvSpPr>
        <p:spPr>
          <a:xfrm>
            <a:off x="793782" y="242695"/>
            <a:ext cx="10882200" cy="831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Verificando su Información</a:t>
            </a:r>
            <a:endParaRPr sz="7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20" descr="A close up of a logo&#10;&#10;Description automatically generated"/>
          <p:cNvPicPr preferRelativeResize="0"/>
          <p:nvPr/>
        </p:nvPicPr>
        <p:blipFill rotWithShape="1">
          <a:blip r:embed="rId3">
            <a:alphaModFix/>
          </a:blip>
          <a:srcRect/>
          <a:stretch/>
        </p:blipFill>
        <p:spPr>
          <a:xfrm>
            <a:off x="138875" y="102900"/>
            <a:ext cx="12192000" cy="7098773"/>
          </a:xfrm>
          <a:prstGeom prst="rect">
            <a:avLst/>
          </a:prstGeom>
          <a:noFill/>
          <a:ln>
            <a:noFill/>
          </a:ln>
        </p:spPr>
      </p:pic>
      <p:sp>
        <p:nvSpPr>
          <p:cNvPr id="155" name="Google Shape;155;p20"/>
          <p:cNvSpPr/>
          <p:nvPr/>
        </p:nvSpPr>
        <p:spPr>
          <a:xfrm>
            <a:off x="1060957" y="279920"/>
            <a:ext cx="10882200" cy="831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4800" b="1">
                <a:latin typeface="Arial Black"/>
                <a:ea typeface="Arial Black"/>
                <a:cs typeface="Arial Black"/>
                <a:sym typeface="Arial Black"/>
              </a:rPr>
              <a:t>Verificando su Información</a:t>
            </a:r>
            <a:endParaRPr sz="700">
              <a:solidFill>
                <a:schemeClr val="dk1"/>
              </a:solidFill>
              <a:latin typeface="Calibri"/>
              <a:ea typeface="Calibri"/>
              <a:cs typeface="Calibri"/>
              <a:sym typeface="Calibri"/>
            </a:endParaRPr>
          </a:p>
        </p:txBody>
      </p:sp>
      <p:sp>
        <p:nvSpPr>
          <p:cNvPr id="156" name="Google Shape;156;p20"/>
          <p:cNvSpPr txBox="1"/>
          <p:nvPr/>
        </p:nvSpPr>
        <p:spPr>
          <a:xfrm>
            <a:off x="587668" y="1110920"/>
            <a:ext cx="12034500" cy="12006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None/>
            </a:pPr>
            <a:r>
              <a:rPr lang="en-US" sz="2400" b="1">
                <a:solidFill>
                  <a:srgbClr val="00B050"/>
                </a:solidFill>
                <a:latin typeface="Calibri"/>
                <a:ea typeface="Calibri"/>
                <a:cs typeface="Calibri"/>
                <a:sym typeface="Calibri"/>
              </a:rPr>
              <a:t>Si algo les sucede, quiero tener una idea de lo que tiene establecido para compensar la pérdida financiera</a:t>
            </a:r>
            <a:endParaRPr/>
          </a:p>
          <a:p>
            <a:pPr marL="0" marR="0" lvl="0" indent="0" algn="ctr" rtl="0">
              <a:spcBef>
                <a:spcPts val="0"/>
              </a:spcBef>
              <a:spcAft>
                <a:spcPts val="0"/>
              </a:spcAft>
              <a:buNone/>
            </a:pPr>
            <a:endParaRPr sz="2400" b="1">
              <a:solidFill>
                <a:srgbClr val="00B050"/>
              </a:solidFill>
              <a:latin typeface="Calibri"/>
              <a:ea typeface="Calibri"/>
              <a:cs typeface="Calibri"/>
              <a:sym typeface="Calibri"/>
            </a:endParaRPr>
          </a:p>
        </p:txBody>
      </p:sp>
      <p:sp>
        <p:nvSpPr>
          <p:cNvPr id="157" name="Google Shape;157;p20"/>
          <p:cNvSpPr txBox="1"/>
          <p:nvPr/>
        </p:nvSpPr>
        <p:spPr>
          <a:xfrm>
            <a:off x="193052" y="2087087"/>
            <a:ext cx="11805900" cy="7803900"/>
          </a:xfrm>
          <a:prstGeom prst="rect">
            <a:avLst/>
          </a:prstGeom>
          <a:noFill/>
          <a:ln>
            <a:noFill/>
          </a:ln>
        </p:spPr>
        <p:txBody>
          <a:bodyPr spcFirstLastPara="1" wrap="square" lIns="91425" tIns="45700" rIns="91425" bIns="45700" anchor="t" anchorCtr="0">
            <a:spAutoFit/>
          </a:bodyPr>
          <a:lstStyle/>
          <a:p>
            <a:pPr marL="514350" marR="0" lvl="0" indent="-495300" algn="l" rtl="0">
              <a:spcBef>
                <a:spcPts val="0"/>
              </a:spcBef>
              <a:spcAft>
                <a:spcPts val="0"/>
              </a:spcAft>
              <a:buClr>
                <a:srgbClr val="079CEB"/>
              </a:buClr>
              <a:buSzPts val="2500"/>
              <a:buFont typeface="Calibri"/>
              <a:buAutoNum type="arabicPeriod"/>
            </a:pPr>
            <a:r>
              <a:rPr lang="en-US" sz="2500" b="1">
                <a:solidFill>
                  <a:srgbClr val="079CEB"/>
                </a:solidFill>
                <a:latin typeface="Calibri"/>
                <a:ea typeface="Calibri"/>
                <a:cs typeface="Calibri"/>
                <a:sym typeface="Calibri"/>
              </a:rPr>
              <a:t>Ingresos.</a:t>
            </a:r>
            <a:r>
              <a:rPr lang="en-US" sz="2500">
                <a:solidFill>
                  <a:srgbClr val="424242"/>
                </a:solidFill>
                <a:latin typeface="Calibri"/>
                <a:ea typeface="Calibri"/>
                <a:cs typeface="Calibri"/>
                <a:sym typeface="Calibri"/>
              </a:rPr>
              <a:t> ¿Hay un ingreso que se haga cargo de los gastos del hogar o dos?_______________________</a:t>
            </a:r>
            <a:endParaRPr sz="2500">
              <a:solidFill>
                <a:srgbClr val="424242"/>
              </a:solidFill>
              <a:latin typeface="Calibri"/>
              <a:ea typeface="Calibri"/>
              <a:cs typeface="Calibri"/>
              <a:sym typeface="Calibri"/>
            </a:endParaRPr>
          </a:p>
          <a:p>
            <a:pPr marL="0" lvl="0" indent="0" algn="l" rtl="0">
              <a:spcBef>
                <a:spcPts val="0"/>
              </a:spcBef>
              <a:spcAft>
                <a:spcPts val="0"/>
              </a:spcAft>
              <a:buNone/>
            </a:pPr>
            <a:r>
              <a:rPr lang="en-US" sz="2500">
                <a:solidFill>
                  <a:srgbClr val="079CEB"/>
                </a:solidFill>
                <a:latin typeface="Calibri"/>
                <a:ea typeface="Calibri"/>
                <a:cs typeface="Calibri"/>
                <a:sym typeface="Calibri"/>
              </a:rPr>
              <a:t>2. Reemplazo de ingreso en caso de muerte inesperada</a:t>
            </a:r>
            <a:r>
              <a:rPr lang="en-US" sz="2500" b="1">
                <a:solidFill>
                  <a:srgbClr val="079CEB"/>
                </a:solidFill>
                <a:latin typeface="Calibri"/>
                <a:ea typeface="Calibri"/>
                <a:cs typeface="Calibri"/>
                <a:sym typeface="Calibri"/>
              </a:rPr>
              <a:t>. </a:t>
            </a:r>
            <a:r>
              <a:rPr lang="en-US" sz="2500">
                <a:solidFill>
                  <a:schemeClr val="dk1"/>
                </a:solidFill>
                <a:latin typeface="Calibri"/>
                <a:ea typeface="Calibri"/>
                <a:cs typeface="Calibri"/>
                <a:sym typeface="Calibri"/>
              </a:rPr>
              <a:t>Seguro de Vida en su trabajo ________?</a:t>
            </a:r>
            <a:endParaRPr sz="1100"/>
          </a:p>
          <a:p>
            <a:pPr marL="0" lvl="0" indent="0" algn="l" rtl="0">
              <a:spcBef>
                <a:spcPts val="0"/>
              </a:spcBef>
              <a:spcAft>
                <a:spcPts val="0"/>
              </a:spcAft>
              <a:buNone/>
            </a:pPr>
            <a:r>
              <a:rPr lang="en-US" sz="2500">
                <a:solidFill>
                  <a:schemeClr val="dk1"/>
                </a:solidFill>
                <a:latin typeface="Calibri"/>
                <a:ea typeface="Calibri"/>
                <a:cs typeface="Calibri"/>
                <a:sym typeface="Calibri"/>
              </a:rPr>
              <a:t>¿Son dueños de una póliza?___________________ Si si</a:t>
            </a:r>
            <a:r>
              <a:rPr lang="en-US" sz="2500" i="1">
                <a:solidFill>
                  <a:schemeClr val="dk1"/>
                </a:solidFill>
                <a:latin typeface="Calibri"/>
                <a:ea typeface="Calibri"/>
                <a:cs typeface="Calibri"/>
                <a:sym typeface="Calibri"/>
              </a:rPr>
              <a:t>,</a:t>
            </a:r>
            <a:r>
              <a:rPr lang="en-US" sz="2500">
                <a:solidFill>
                  <a:schemeClr val="dk1"/>
                </a:solidFill>
                <a:latin typeface="Calibri"/>
                <a:ea typeface="Calibri"/>
                <a:cs typeface="Calibri"/>
                <a:sym typeface="Calibri"/>
              </a:rPr>
              <a:t> Es de por vida o por vida con términos de años, Cuántos años le quedan ________ </a:t>
            </a:r>
            <a:r>
              <a:rPr lang="en-US" sz="2500" i="1">
                <a:solidFill>
                  <a:schemeClr val="dk1"/>
                </a:solidFill>
                <a:latin typeface="Calibri"/>
                <a:ea typeface="Calibri"/>
                <a:cs typeface="Calibri"/>
                <a:sym typeface="Calibri"/>
              </a:rPr>
              <a:t>Si si</a:t>
            </a:r>
            <a:r>
              <a:rPr lang="en-US" sz="2500">
                <a:solidFill>
                  <a:schemeClr val="dk1"/>
                </a:solidFill>
                <a:latin typeface="Calibri"/>
                <a:ea typeface="Calibri"/>
                <a:cs typeface="Calibri"/>
                <a:sym typeface="Calibri"/>
              </a:rPr>
              <a:t>, Cuantos Años de su ingresos reemplaza esa póliza?______</a:t>
            </a:r>
            <a:endParaRPr sz="1100"/>
          </a:p>
          <a:p>
            <a:pPr marL="0" lvl="0" indent="0" algn="l" rtl="0">
              <a:spcBef>
                <a:spcPts val="0"/>
              </a:spcBef>
              <a:spcAft>
                <a:spcPts val="0"/>
              </a:spcAft>
              <a:buClr>
                <a:srgbClr val="000000"/>
              </a:buClr>
              <a:buFont typeface="Arial"/>
              <a:buNone/>
            </a:pPr>
            <a:r>
              <a:rPr lang="en-US" sz="2500">
                <a:solidFill>
                  <a:srgbClr val="079CEB"/>
                </a:solidFill>
                <a:latin typeface="Calibri"/>
                <a:ea typeface="Calibri"/>
                <a:cs typeface="Calibri"/>
                <a:sym typeface="Calibri"/>
              </a:rPr>
              <a:t>3. Cuenta de Ahorros para Emergencias</a:t>
            </a:r>
            <a:r>
              <a:rPr lang="en-US" sz="2500" b="1">
                <a:solidFill>
                  <a:srgbClr val="079CEB"/>
                </a:solidFill>
                <a:latin typeface="Calibri"/>
                <a:ea typeface="Calibri"/>
                <a:cs typeface="Calibri"/>
                <a:sym typeface="Calibri"/>
              </a:rPr>
              <a:t>. </a:t>
            </a:r>
            <a:r>
              <a:rPr lang="en-US" sz="2500" u="sng">
                <a:solidFill>
                  <a:schemeClr val="dk1"/>
                </a:solidFill>
                <a:latin typeface="Calibri"/>
                <a:ea typeface="Calibri"/>
                <a:cs typeface="Calibri"/>
                <a:sym typeface="Calibri"/>
              </a:rPr>
              <a:t>Donde estan sus ahorros</a:t>
            </a:r>
            <a:r>
              <a:rPr lang="en-US" sz="2500">
                <a:solidFill>
                  <a:schemeClr val="dk1"/>
                </a:solidFill>
                <a:latin typeface="Calibri"/>
                <a:ea typeface="Calibri"/>
                <a:cs typeface="Calibri"/>
                <a:sym typeface="Calibri"/>
              </a:rPr>
              <a:t> ? 401K plan/Ahorros o Ambos?_________  Cuenta de Ahorros, Y cuanto estan aseguradamente ahorrando cada mes aproximadamente ?___________</a:t>
            </a:r>
            <a:endParaRPr sz="1100"/>
          </a:p>
          <a:p>
            <a:pPr marL="0" lvl="0" indent="0" algn="l" rtl="0">
              <a:spcBef>
                <a:spcPts val="0"/>
              </a:spcBef>
              <a:spcAft>
                <a:spcPts val="0"/>
              </a:spcAft>
              <a:buNone/>
            </a:pPr>
            <a:endParaRPr sz="2500">
              <a:solidFill>
                <a:schemeClr val="dk1"/>
              </a:solidFill>
              <a:latin typeface="Calibri"/>
              <a:ea typeface="Calibri"/>
              <a:cs typeface="Calibri"/>
              <a:sym typeface="Calibri"/>
            </a:endParaRPr>
          </a:p>
          <a:p>
            <a:pPr marL="342900" lvl="0" indent="-323850" algn="l" rtl="0">
              <a:spcBef>
                <a:spcPts val="0"/>
              </a:spcBef>
              <a:spcAft>
                <a:spcPts val="0"/>
              </a:spcAft>
              <a:buClr>
                <a:srgbClr val="079CEB"/>
              </a:buClr>
              <a:buSzPts val="2500"/>
              <a:buFont typeface="Calibri"/>
              <a:buAutoNum type="arabicPeriod" startAt="4"/>
            </a:pPr>
            <a:r>
              <a:rPr lang="en-US" sz="2500" b="1">
                <a:solidFill>
                  <a:srgbClr val="079CEB"/>
                </a:solidFill>
                <a:latin typeface="Calibri"/>
                <a:ea typeface="Calibri"/>
                <a:cs typeface="Calibri"/>
                <a:sym typeface="Calibri"/>
              </a:rPr>
              <a:t>Gastos del hogar</a:t>
            </a:r>
            <a:r>
              <a:rPr lang="en-US" sz="2500" b="1">
                <a:solidFill>
                  <a:schemeClr val="dk1"/>
                </a:solidFill>
                <a:latin typeface="Calibri"/>
                <a:ea typeface="Calibri"/>
                <a:cs typeface="Calibri"/>
                <a:sym typeface="Calibri"/>
              </a:rPr>
              <a:t>. </a:t>
            </a:r>
            <a:r>
              <a:rPr lang="en-US" sz="2500">
                <a:solidFill>
                  <a:schemeClr val="dk1"/>
                </a:solidFill>
                <a:latin typeface="Calibri"/>
                <a:ea typeface="Calibri"/>
                <a:cs typeface="Calibri"/>
                <a:sym typeface="Calibri"/>
              </a:rPr>
              <a:t>Hipoteca$_______, Utilidades, H.O.A. Electricidad +Agua+ Alcantarillado, etc.. </a:t>
            </a:r>
            <a:endParaRPr sz="1100"/>
          </a:p>
          <a:p>
            <a:pPr marL="0" lvl="0" indent="0" algn="l" rtl="0">
              <a:spcBef>
                <a:spcPts val="0"/>
              </a:spcBef>
              <a:spcAft>
                <a:spcPts val="0"/>
              </a:spcAft>
              <a:buClr>
                <a:srgbClr val="000000"/>
              </a:buClr>
              <a:buFont typeface="Arial"/>
              <a:buNone/>
            </a:pPr>
            <a:r>
              <a:rPr lang="en-US" sz="2500">
                <a:solidFill>
                  <a:schemeClr val="dk1"/>
                </a:solidFill>
                <a:latin typeface="Calibri"/>
                <a:ea typeface="Calibri"/>
                <a:cs typeface="Calibri"/>
                <a:sym typeface="Calibri"/>
              </a:rPr>
              <a:t>Hipoteca $____________+ Otros gastos = __________ x 12 =___________</a:t>
            </a:r>
            <a:endParaRPr sz="1100"/>
          </a:p>
          <a:p>
            <a:pPr marL="457200" marR="0" lvl="0" indent="0" algn="l" rtl="0">
              <a:spcBef>
                <a:spcPts val="0"/>
              </a:spcBef>
              <a:spcAft>
                <a:spcPts val="0"/>
              </a:spcAft>
              <a:buNone/>
            </a:pPr>
            <a:endParaRPr sz="2500">
              <a:solidFill>
                <a:srgbClr val="424242"/>
              </a:solidFill>
              <a:latin typeface="Calibri"/>
              <a:ea typeface="Calibri"/>
              <a:cs typeface="Calibri"/>
              <a:sym typeface="Calibri"/>
            </a:endParaRPr>
          </a:p>
          <a:p>
            <a:pPr marL="0" marR="0" lvl="0" indent="0" algn="l" rtl="0">
              <a:spcBef>
                <a:spcPts val="0"/>
              </a:spcBef>
              <a:spcAft>
                <a:spcPts val="0"/>
              </a:spcAft>
              <a:buNone/>
            </a:pPr>
            <a:endParaRPr sz="2500">
              <a:solidFill>
                <a:srgbClr val="424242"/>
              </a:solidFill>
              <a:latin typeface="Calibri"/>
              <a:ea typeface="Calibri"/>
              <a:cs typeface="Calibri"/>
              <a:sym typeface="Calibri"/>
            </a:endParaRPr>
          </a:p>
          <a:p>
            <a:pPr marL="0" marR="0" lvl="0" indent="0" algn="l" rtl="0">
              <a:spcBef>
                <a:spcPts val="0"/>
              </a:spcBef>
              <a:spcAft>
                <a:spcPts val="0"/>
              </a:spcAft>
              <a:buNone/>
            </a:pPr>
            <a:endParaRPr sz="2500">
              <a:solidFill>
                <a:srgbClr val="424242"/>
              </a:solidFill>
              <a:latin typeface="Calibri"/>
              <a:ea typeface="Calibri"/>
              <a:cs typeface="Calibri"/>
              <a:sym typeface="Calibri"/>
            </a:endParaRPr>
          </a:p>
          <a:p>
            <a:pPr marL="342900" marR="0" lvl="0" indent="-215900" algn="l" rtl="0">
              <a:spcBef>
                <a:spcPts val="0"/>
              </a:spcBef>
              <a:spcAft>
                <a:spcPts val="0"/>
              </a:spcAft>
              <a:buClr>
                <a:srgbClr val="424242"/>
              </a:buClr>
              <a:buSzPts val="2000"/>
              <a:buFont typeface="Calibri"/>
              <a:buNone/>
            </a:pPr>
            <a:endParaRPr sz="2000">
              <a:solidFill>
                <a:srgbClr val="424242"/>
              </a:solidFill>
              <a:latin typeface="Calibri"/>
              <a:ea typeface="Calibri"/>
              <a:cs typeface="Calibri"/>
              <a:sym typeface="Calibri"/>
            </a:endParaRPr>
          </a:p>
          <a:p>
            <a:pPr marL="342900" marR="0" lvl="0" indent="-215900" algn="l" rtl="0">
              <a:spcBef>
                <a:spcPts val="0"/>
              </a:spcBef>
              <a:spcAft>
                <a:spcPts val="0"/>
              </a:spcAft>
              <a:buClr>
                <a:srgbClr val="424242"/>
              </a:buClr>
              <a:buSzPts val="2000"/>
              <a:buFont typeface="Calibri"/>
              <a:buNone/>
            </a:pPr>
            <a:endParaRPr sz="2000">
              <a:solidFill>
                <a:srgbClr val="424242"/>
              </a:solidFill>
              <a:latin typeface="Calibri"/>
              <a:ea typeface="Calibri"/>
              <a:cs typeface="Calibri"/>
              <a:sym typeface="Calibri"/>
            </a:endParaRPr>
          </a:p>
          <a:p>
            <a:pPr marL="342900" marR="0" lvl="0" indent="-228600" algn="l" rtl="0">
              <a:spcBef>
                <a:spcPts val="0"/>
              </a:spcBef>
              <a:spcAft>
                <a:spcPts val="0"/>
              </a:spcAft>
              <a:buClr>
                <a:srgbClr val="424242"/>
              </a:buClr>
              <a:buSzPts val="1800"/>
              <a:buFont typeface="Calibri"/>
              <a:buNone/>
            </a:pPr>
            <a:endParaRPr sz="1800">
              <a:solidFill>
                <a:srgbClr val="424242"/>
              </a:solidFill>
              <a:latin typeface="Calibri"/>
              <a:ea typeface="Calibri"/>
              <a:cs typeface="Calibri"/>
              <a:sym typeface="Calibri"/>
            </a:endParaRPr>
          </a:p>
          <a:p>
            <a:pPr marL="342900" marR="0" lvl="0" indent="-228600" algn="l" rtl="0">
              <a:spcBef>
                <a:spcPts val="0"/>
              </a:spcBef>
              <a:spcAft>
                <a:spcPts val="0"/>
              </a:spcAft>
              <a:buClr>
                <a:srgbClr val="424242"/>
              </a:buClr>
              <a:buSzPts val="1800"/>
              <a:buFont typeface="Calibri"/>
              <a:buNone/>
            </a:pPr>
            <a:endParaRPr sz="1800">
              <a:solidFill>
                <a:srgbClr val="42424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1"/>
          <p:cNvSpPr/>
          <p:nvPr/>
        </p:nvSpPr>
        <p:spPr>
          <a:xfrm>
            <a:off x="461931" y="0"/>
            <a:ext cx="10882200"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a:solidFill>
                  <a:srgbClr val="FF0000"/>
                </a:solidFill>
                <a:latin typeface="Arial Black"/>
                <a:ea typeface="Arial Black"/>
                <a:cs typeface="Arial Black"/>
                <a:sym typeface="Arial Black"/>
              </a:rPr>
              <a:t>Mi Evaluación</a:t>
            </a:r>
            <a:endParaRPr sz="2800">
              <a:solidFill>
                <a:srgbClr val="424242"/>
              </a:solidFill>
              <a:latin typeface="Calibri"/>
              <a:ea typeface="Calibri"/>
              <a:cs typeface="Calibri"/>
              <a:sym typeface="Calibri"/>
            </a:endParaRPr>
          </a:p>
        </p:txBody>
      </p:sp>
      <p:sp>
        <p:nvSpPr>
          <p:cNvPr id="164" name="Google Shape;164;p21"/>
          <p:cNvSpPr txBox="1"/>
          <p:nvPr/>
        </p:nvSpPr>
        <p:spPr>
          <a:xfrm>
            <a:off x="0" y="0"/>
            <a:ext cx="13563300" cy="7080600"/>
          </a:xfrm>
          <a:prstGeom prst="rect">
            <a:avLst/>
          </a:prstGeom>
          <a:noFill/>
          <a:ln>
            <a:noFill/>
          </a:ln>
        </p:spPr>
        <p:txBody>
          <a:bodyPr spcFirstLastPara="1" wrap="square" lIns="91425" tIns="91425" rIns="91425" bIns="91425" anchor="t" anchorCtr="0">
            <a:spAutoFit/>
          </a:bodyPr>
          <a:lstStyle/>
          <a:p>
            <a:pPr marL="514350" lvl="0" indent="-514350" algn="l" rtl="0">
              <a:spcBef>
                <a:spcPts val="0"/>
              </a:spcBef>
              <a:spcAft>
                <a:spcPts val="0"/>
              </a:spcAft>
              <a:buClr>
                <a:srgbClr val="079CEB"/>
              </a:buClr>
              <a:buSzPts val="2800"/>
              <a:buFont typeface="Calibri"/>
              <a:buAutoNum type="arabicPeriod"/>
            </a:pPr>
            <a:r>
              <a:rPr lang="en-US" sz="2800" b="1">
                <a:solidFill>
                  <a:srgbClr val="079CEB"/>
                </a:solidFill>
                <a:latin typeface="Calibri"/>
                <a:ea typeface="Calibri"/>
                <a:cs typeface="Calibri"/>
                <a:sym typeface="Calibri"/>
              </a:rPr>
              <a:t>Ingresos</a:t>
            </a:r>
            <a:endParaRPr/>
          </a:p>
          <a:p>
            <a:pPr marL="0" lvl="0" indent="0" algn="l" rtl="0">
              <a:spcBef>
                <a:spcPts val="0"/>
              </a:spcBef>
              <a:spcAft>
                <a:spcPts val="0"/>
              </a:spcAft>
              <a:buNone/>
            </a:pPr>
            <a:r>
              <a:rPr lang="en-US" sz="2800">
                <a:solidFill>
                  <a:schemeClr val="dk1"/>
                </a:solidFill>
                <a:latin typeface="Calibri"/>
                <a:ea typeface="Calibri"/>
                <a:cs typeface="Calibri"/>
                <a:sym typeface="Calibri"/>
              </a:rPr>
              <a:t>Basado en sus ingresos me parece que sería financieramente difícil para _________________</a:t>
            </a:r>
            <a:endParaRPr/>
          </a:p>
          <a:p>
            <a:pPr marL="0" lvl="0" indent="0" algn="l" rtl="0">
              <a:spcBef>
                <a:spcPts val="0"/>
              </a:spcBef>
              <a:spcAft>
                <a:spcPts val="0"/>
              </a:spcAft>
              <a:buNone/>
            </a:pPr>
            <a:r>
              <a:rPr lang="en-US" sz="2800">
                <a:solidFill>
                  <a:srgbClr val="079CEB"/>
                </a:solidFill>
                <a:latin typeface="Calibri"/>
                <a:ea typeface="Calibri"/>
                <a:cs typeface="Calibri"/>
                <a:sym typeface="Calibri"/>
              </a:rPr>
              <a:t>2. </a:t>
            </a:r>
            <a:r>
              <a:rPr lang="en-US" sz="2800" b="1">
                <a:solidFill>
                  <a:srgbClr val="079CEB"/>
                </a:solidFill>
                <a:latin typeface="Calibri"/>
                <a:ea typeface="Calibri"/>
                <a:cs typeface="Calibri"/>
                <a:sym typeface="Calibri"/>
              </a:rPr>
              <a:t>Su seguro de vida actual</a:t>
            </a:r>
            <a:endParaRPr/>
          </a:p>
          <a:p>
            <a:pPr marL="0" lvl="0" indent="0" algn="l" rtl="0">
              <a:spcBef>
                <a:spcPts val="0"/>
              </a:spcBef>
              <a:spcAft>
                <a:spcPts val="0"/>
              </a:spcAft>
              <a:buNone/>
            </a:pPr>
            <a:r>
              <a:rPr lang="en-US" sz="2800">
                <a:solidFill>
                  <a:schemeClr val="dk1"/>
                </a:solidFill>
                <a:latin typeface="Calibri"/>
                <a:ea typeface="Calibri"/>
                <a:cs typeface="Calibri"/>
                <a:sym typeface="Calibri"/>
              </a:rPr>
              <a:t>A. Seguro de Vida en su trabajo -  no es portable.  En casos raros. puede mantenerlo. pero una vez deja ese trabajo con el empleador, su pago de póliza de grupo no aplica más.</a:t>
            </a:r>
            <a:endParaRPr/>
          </a:p>
          <a:p>
            <a:pPr marL="0" lvl="0" indent="0" algn="l" rtl="0">
              <a:spcBef>
                <a:spcPts val="0"/>
              </a:spcBef>
              <a:spcAft>
                <a:spcPts val="0"/>
              </a:spcAft>
              <a:buNone/>
            </a:pPr>
            <a:r>
              <a:rPr lang="en-US" sz="2800">
                <a:solidFill>
                  <a:schemeClr val="dk1"/>
                </a:solidFill>
                <a:latin typeface="Calibri"/>
                <a:ea typeface="Calibri"/>
                <a:cs typeface="Calibri"/>
                <a:sym typeface="Calibri"/>
              </a:rPr>
              <a:t>B. Su seguro de Vida Actual  - reemplaza  aprox. ______ años de Ingreso.</a:t>
            </a:r>
            <a:endParaRPr sz="2800">
              <a:solidFill>
                <a:srgbClr val="079CEB"/>
              </a:solidFill>
              <a:latin typeface="Calibri"/>
              <a:ea typeface="Calibri"/>
              <a:cs typeface="Calibri"/>
              <a:sym typeface="Calibri"/>
            </a:endParaRPr>
          </a:p>
          <a:p>
            <a:pPr marL="0" lvl="0" indent="0" algn="l" rtl="0">
              <a:spcBef>
                <a:spcPts val="0"/>
              </a:spcBef>
              <a:spcAft>
                <a:spcPts val="0"/>
              </a:spcAft>
              <a:buNone/>
            </a:pPr>
            <a:r>
              <a:rPr lang="en-US" sz="2800">
                <a:solidFill>
                  <a:srgbClr val="079CEB"/>
                </a:solidFill>
                <a:latin typeface="Calibri"/>
                <a:ea typeface="Calibri"/>
                <a:cs typeface="Calibri"/>
                <a:sym typeface="Calibri"/>
              </a:rPr>
              <a:t>3. </a:t>
            </a:r>
            <a:r>
              <a:rPr lang="en-US" sz="2800" b="1">
                <a:solidFill>
                  <a:srgbClr val="079CEB"/>
                </a:solidFill>
                <a:latin typeface="Calibri"/>
                <a:ea typeface="Calibri"/>
                <a:cs typeface="Calibri"/>
                <a:sym typeface="Calibri"/>
              </a:rPr>
              <a:t>Emergencia/Ahorros para el retiro. </a:t>
            </a:r>
            <a:endParaRPr/>
          </a:p>
          <a:p>
            <a:pPr marL="0" lvl="0" indent="0" algn="l" rtl="0">
              <a:spcBef>
                <a:spcPts val="0"/>
              </a:spcBef>
              <a:spcAft>
                <a:spcPts val="0"/>
              </a:spcAft>
              <a:buNone/>
            </a:pPr>
            <a:r>
              <a:rPr lang="en-US" sz="2800">
                <a:solidFill>
                  <a:schemeClr val="dk1"/>
                </a:solidFill>
                <a:latin typeface="Calibri"/>
                <a:ea typeface="Calibri"/>
                <a:cs typeface="Calibri"/>
                <a:sym typeface="Calibri"/>
              </a:rPr>
              <a:t>A. Un Plan de 401K (no es recomendable para reemplazo de ingreso)  –  el colectar o remover  los fondos cobran impuestos y penalizan por retiro previo antes de la edad de 59 y medio.</a:t>
            </a:r>
            <a:endParaRPr/>
          </a:p>
          <a:p>
            <a:pPr marL="0" lvl="0" indent="0" algn="l" rtl="0">
              <a:spcBef>
                <a:spcPts val="0"/>
              </a:spcBef>
              <a:spcAft>
                <a:spcPts val="0"/>
              </a:spcAft>
              <a:buNone/>
            </a:pPr>
            <a:r>
              <a:rPr lang="en-US" sz="2800">
                <a:solidFill>
                  <a:schemeClr val="dk1"/>
                </a:solidFill>
                <a:latin typeface="Calibri"/>
                <a:ea typeface="Calibri"/>
                <a:cs typeface="Calibri"/>
                <a:sym typeface="Calibri"/>
              </a:rPr>
              <a:t>B. Sus ahorros actuales cubrirán cuantos anos o meses de sus ingresos mensuales _______ Cómodamente si su cónyuge muere inesperadamente</a:t>
            </a:r>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r>
              <a:rPr lang="en-US" sz="2800">
                <a:solidFill>
                  <a:schemeClr val="dk1"/>
                </a:solidFill>
                <a:latin typeface="Calibri"/>
                <a:ea typeface="Calibri"/>
                <a:cs typeface="Calibri"/>
                <a:sym typeface="Calibri"/>
              </a:rPr>
              <a:t>Recomendación :______________</a:t>
            </a:r>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SFG Theme">
      <a:dk1>
        <a:srgbClr val="424242"/>
      </a:dk1>
      <a:lt1>
        <a:srgbClr val="FFFFFF"/>
      </a:lt1>
      <a:dk2>
        <a:srgbClr val="424242"/>
      </a:dk2>
      <a:lt2>
        <a:srgbClr val="FFFFFF"/>
      </a:lt2>
      <a:accent1>
        <a:srgbClr val="4CBDF9"/>
      </a:accent1>
      <a:accent2>
        <a:srgbClr val="595959"/>
      </a:accent2>
      <a:accent3>
        <a:srgbClr val="4CBDF9"/>
      </a:accent3>
      <a:accent4>
        <a:srgbClr val="6ECF93"/>
      </a:accent4>
      <a:accent5>
        <a:srgbClr val="595959"/>
      </a:accent5>
      <a:accent6>
        <a:srgbClr val="D8D8D8"/>
      </a:accent6>
      <a:hlink>
        <a:srgbClr val="4CBDF9"/>
      </a:hlink>
      <a:folHlink>
        <a:srgbClr val="6ECF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2188</Words>
  <Application>Microsoft Office PowerPoint</Application>
  <PresentationFormat>Widescreen</PresentationFormat>
  <Paragraphs>270</Paragraphs>
  <Slides>31</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 Black</vt:lpstr>
      <vt:lpstr>Roboto</vt:lpstr>
      <vt:lpstr>Arial</vt:lpstr>
      <vt:lpstr>Montserrat Light</vt:lpstr>
      <vt:lpstr>Calibri</vt:lpstr>
      <vt:lpstr>Aharoni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sfgsy</dc:creator>
  <cp:lastModifiedBy>Scott Summers</cp:lastModifiedBy>
  <cp:revision>1</cp:revision>
  <dcterms:modified xsi:type="dcterms:W3CDTF">2023-09-18T05:33:45Z</dcterms:modified>
</cp:coreProperties>
</file>